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80"/>
    <p:restoredTop sz="94279"/>
  </p:normalViewPr>
  <p:slideViewPr>
    <p:cSldViewPr snapToGrid="0" snapToObjects="1">
      <p:cViewPr varScale="1">
        <p:scale>
          <a:sx n="46" d="100"/>
          <a:sy n="46" d="100"/>
        </p:scale>
        <p:origin x="7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1712269" y="0"/>
            <a:ext cx="20959463" cy="1398389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sz="half" idx="13"/>
          </p:nvPr>
        </p:nvSpPr>
        <p:spPr>
          <a:xfrm>
            <a:off x="5329062" y="406546"/>
            <a:ext cx="13716003" cy="914876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6231433" y="863203"/>
            <a:ext cx="17439681" cy="1162645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8794253" y="3637358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2442031" y="7072312"/>
            <a:ext cx="8514489" cy="56792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2192000" y="1250156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291704" y="1250156"/>
            <a:ext cx="16850320" cy="112335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t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"/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4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tif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" descr="Image"/>
          <p:cNvPicPr>
            <a:picLocks noChangeAspect="1"/>
          </p:cNvPicPr>
          <p:nvPr/>
        </p:nvPicPr>
        <p:blipFill>
          <a:blip r:embed="rId2">
            <a:alphaModFix amt="50276"/>
            <a:extLst/>
          </a:blip>
          <a:stretch>
            <a:fillRect/>
          </a:stretch>
        </p:blipFill>
        <p:spPr>
          <a:xfrm>
            <a:off x="-253533" y="-665019"/>
            <a:ext cx="24891067" cy="16589895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The Coding School’s 2020 Quantum Computing Summer Camp"/>
          <p:cNvSpPr txBox="1">
            <a:spLocks noGrp="1"/>
          </p:cNvSpPr>
          <p:nvPr>
            <p:ph type="title" idx="4294967295"/>
          </p:nvPr>
        </p:nvSpPr>
        <p:spPr>
          <a:xfrm>
            <a:off x="1804534" y="333021"/>
            <a:ext cx="14080566" cy="666032"/>
          </a:xfrm>
          <a:prstGeom prst="rect">
            <a:avLst/>
          </a:prstGeom>
        </p:spPr>
        <p:txBody>
          <a:bodyPr anchor="b"/>
          <a:lstStyle>
            <a:lvl1pPr>
              <a:defRPr sz="28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The Coding School’s 2020 Quantum Computing Summer Camp</a:t>
            </a:r>
          </a:p>
        </p:txBody>
      </p:sp>
      <p:sp>
        <p:nvSpPr>
          <p:cNvPr id="121" name="Hands-on learning…"/>
          <p:cNvSpPr txBox="1">
            <a:spLocks noGrp="1"/>
          </p:cNvSpPr>
          <p:nvPr>
            <p:ph type="body" sz="quarter" idx="4294967295"/>
          </p:nvPr>
        </p:nvSpPr>
        <p:spPr>
          <a:xfrm>
            <a:off x="1479714" y="8748604"/>
            <a:ext cx="13624585" cy="3730073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0" indent="0" algn="ctr">
              <a:spcBef>
                <a:spcPts val="0"/>
              </a:spcBef>
              <a:buSzTx/>
              <a:buNone/>
              <a:defRPr sz="7400" b="1"/>
            </a:pPr>
            <a:r>
              <a:rPr dirty="0"/>
              <a:t>Hands-on learning</a:t>
            </a:r>
          </a:p>
          <a:p>
            <a:pPr marL="0" indent="0" algn="ctr">
              <a:spcBef>
                <a:spcPts val="0"/>
              </a:spcBef>
              <a:buSzTx/>
              <a:buNone/>
              <a:defRPr sz="7400" b="1"/>
            </a:pPr>
            <a:r>
              <a:rPr dirty="0"/>
              <a:t>Day 1:</a:t>
            </a:r>
            <a:r>
              <a:rPr lang="en-US" dirty="0"/>
              <a:t> Intro to Boolean logic and classical circuits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XNOR gate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/>
          <a:lstStyle/>
          <a:p>
            <a:r>
              <a:t>XNOR gate</a:t>
            </a:r>
          </a:p>
        </p:txBody>
      </p:sp>
      <p:graphicFrame>
        <p:nvGraphicFramePr>
          <p:cNvPr id="180" name="Table"/>
          <p:cNvGraphicFramePr/>
          <p:nvPr>
            <p:extLst>
              <p:ext uri="{D42A27DB-BD31-4B8C-83A1-F6EECF244321}">
                <p14:modId xmlns:p14="http://schemas.microsoft.com/office/powerpoint/2010/main" val="2955545269"/>
              </p:ext>
            </p:extLst>
          </p:nvPr>
        </p:nvGraphicFramePr>
        <p:xfrm>
          <a:off x="13356045" y="5548309"/>
          <a:ext cx="6841251" cy="6138600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22804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04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04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 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 2</a:t>
                      </a: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OUT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3000" b="1" dirty="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3000" b="1" dirty="0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3000" b="1" dirty="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3000" b="1" dirty="0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3000" b="1" dirty="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3000" b="1" dirty="0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3000" b="1" dirty="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3000" b="1" dirty="0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14836" y="8954741"/>
            <a:ext cx="4859591" cy="1749453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="/>
          <p:cNvSpPr txBox="1"/>
          <p:nvPr/>
        </p:nvSpPr>
        <p:spPr>
          <a:xfrm>
            <a:off x="7071271" y="7973390"/>
            <a:ext cx="1404850" cy="1283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7600"/>
            </a:lvl1pPr>
          </a:lstStyle>
          <a:p>
            <a:r>
              <a:t>=</a:t>
            </a:r>
          </a:p>
        </p:txBody>
      </p:sp>
      <p:sp>
        <p:nvSpPr>
          <p:cNvPr id="183" name="Rectangle"/>
          <p:cNvSpPr/>
          <p:nvPr/>
        </p:nvSpPr>
        <p:spPr>
          <a:xfrm>
            <a:off x="7324063" y="9358880"/>
            <a:ext cx="679971" cy="94117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8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34312" y="8954741"/>
            <a:ext cx="3498906" cy="17494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70077" y="5645299"/>
            <a:ext cx="6187943" cy="22258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F02D0F-1927-CD4F-B5CF-4C0C043F5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4225" y="2080802"/>
            <a:ext cx="5035550" cy="447885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1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Exercise: There are only so many gates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8400"/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Exercise:</a:t>
            </a:r>
            <a:r>
              <a:t> There are only so many gates…</a:t>
            </a:r>
          </a:p>
        </p:txBody>
      </p:sp>
      <p:sp>
        <p:nvSpPr>
          <p:cNvPr id="190" name="Write down all possible combinations for 2-input 1-output gates and select those we already know."/>
          <p:cNvSpPr txBox="1">
            <a:spLocks noGrp="1"/>
          </p:cNvSpPr>
          <p:nvPr>
            <p:ph type="body" sz="quarter" idx="1"/>
          </p:nvPr>
        </p:nvSpPr>
        <p:spPr>
          <a:xfrm>
            <a:off x="4387453" y="3643312"/>
            <a:ext cx="15609094" cy="181133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Write down all possible combinations for 2-input 1-output gates and select those we already know.</a:t>
            </a:r>
          </a:p>
        </p:txBody>
      </p:sp>
      <p:pic>
        <p:nvPicPr>
          <p:cNvPr id="191" name="Screen Shot 2020-07-03 at 4.01.24 PM.png" descr="Screen Shot 2020-07-03 at 4.01.2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8278" y="5704675"/>
            <a:ext cx="14987445" cy="64076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1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Boolean Algebra Rules"/>
          <p:cNvSpPr txBox="1">
            <a:spLocks noGrp="1"/>
          </p:cNvSpPr>
          <p:nvPr>
            <p:ph type="title"/>
          </p:nvPr>
        </p:nvSpPr>
        <p:spPr>
          <a:xfrm>
            <a:off x="4387453" y="907078"/>
            <a:ext cx="15609094" cy="1103886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68272">
              <a:defRPr sz="6384"/>
            </a:lvl1pPr>
          </a:lstStyle>
          <a:p>
            <a:r>
              <a:t>Boolean Algebra Rules</a:t>
            </a:r>
          </a:p>
        </p:txBody>
      </p:sp>
      <p:graphicFrame>
        <p:nvGraphicFramePr>
          <p:cNvPr id="194" name="Table"/>
          <p:cNvGraphicFramePr/>
          <p:nvPr/>
        </p:nvGraphicFramePr>
        <p:xfrm>
          <a:off x="5135982" y="3461344"/>
          <a:ext cx="14117196" cy="9227340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4705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57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57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2273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AND form</a:t>
                      </a: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OR form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273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Identity law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273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Null law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273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Idempotent law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273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Inverse law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273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Commutative law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273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Associative law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2273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Distributive law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2273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Absorption law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2273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 Morgan’s law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Equation"/>
              <p:cNvSpPr txBox="1"/>
              <p:nvPr/>
            </p:nvSpPr>
            <p:spPr>
              <a:xfrm>
                <a:off x="11434191" y="4696642"/>
                <a:ext cx="1526846" cy="29233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1⋅</m:t>
                      </m: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sz="3400"/>
              </a:p>
            </p:txBody>
          </p:sp>
        </mc:Choice>
        <mc:Fallback xmlns="">
          <p:sp>
            <p:nvSpPr>
              <p:cNvPr id="19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4191" y="4696642"/>
                <a:ext cx="1526846" cy="292330"/>
              </a:xfrm>
              <a:prstGeom prst="rect">
                <a:avLst/>
              </a:prstGeom>
              <a:blipFill>
                <a:blip r:embed="rId2"/>
                <a:stretch>
                  <a:fillRect l="-9917" r="-18182" b="-875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Equation"/>
              <p:cNvSpPr txBox="1"/>
              <p:nvPr/>
            </p:nvSpPr>
            <p:spPr>
              <a:xfrm>
                <a:off x="11434405" y="5610127"/>
                <a:ext cx="1526414" cy="29837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0⋅</m:t>
                      </m: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sz="3400"/>
              </a:p>
            </p:txBody>
          </p:sp>
        </mc:Choice>
        <mc:Fallback xmlns="">
          <p:sp>
            <p:nvSpPr>
              <p:cNvPr id="19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4405" y="5610127"/>
                <a:ext cx="1526414" cy="298375"/>
              </a:xfrm>
              <a:prstGeom prst="rect">
                <a:avLst/>
              </a:prstGeom>
              <a:blipFill>
                <a:blip r:embed="rId3"/>
                <a:stretch>
                  <a:fillRect l="-9917" r="-15702" b="-875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Equation"/>
              <p:cNvSpPr txBox="1"/>
              <p:nvPr/>
            </p:nvSpPr>
            <p:spPr>
              <a:xfrm>
                <a:off x="11375683" y="6529613"/>
                <a:ext cx="1644728" cy="28887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sz="3400"/>
              </a:p>
            </p:txBody>
          </p:sp>
        </mc:Choice>
        <mc:Fallback xmlns="">
          <p:sp>
            <p:nvSpPr>
              <p:cNvPr id="19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5683" y="6529613"/>
                <a:ext cx="1644728" cy="288875"/>
              </a:xfrm>
              <a:prstGeom prst="rect">
                <a:avLst/>
              </a:prstGeom>
              <a:blipFill>
                <a:blip r:embed="rId4"/>
                <a:stretch>
                  <a:fillRect l="-8462" r="-12308" b="-875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Equation"/>
              <p:cNvSpPr txBox="1"/>
              <p:nvPr/>
            </p:nvSpPr>
            <p:spPr>
              <a:xfrm>
                <a:off x="11394543" y="7439669"/>
                <a:ext cx="1606729" cy="35310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bar>
                        <m:barPr>
                          <m:pos m:val="top"/>
                          <m:ctrlP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ba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sz="3400"/>
              </a:p>
            </p:txBody>
          </p:sp>
        </mc:Choice>
        <mc:Fallback xmlns="">
          <p:sp>
            <p:nvSpPr>
              <p:cNvPr id="19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4543" y="7439669"/>
                <a:ext cx="1606729" cy="353109"/>
              </a:xfrm>
              <a:prstGeom prst="rect">
                <a:avLst/>
              </a:prstGeom>
              <a:blipFill>
                <a:blip r:embed="rId5"/>
                <a:stretch>
                  <a:fillRect l="-8594" r="-12500" b="-724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Equation"/>
              <p:cNvSpPr txBox="1"/>
              <p:nvPr/>
            </p:nvSpPr>
            <p:spPr>
              <a:xfrm>
                <a:off x="11088195" y="8359154"/>
                <a:ext cx="2223963" cy="28887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sz="3400"/>
              </a:p>
            </p:txBody>
          </p:sp>
        </mc:Choice>
        <mc:Fallback xmlns="">
          <p:sp>
            <p:nvSpPr>
              <p:cNvPr id="19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8195" y="8359154"/>
                <a:ext cx="2223963" cy="288876"/>
              </a:xfrm>
              <a:prstGeom prst="rect">
                <a:avLst/>
              </a:prstGeom>
              <a:blipFill>
                <a:blip r:embed="rId6"/>
                <a:stretch>
                  <a:fillRect l="-6250" r="-11364" b="-875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Equation"/>
              <p:cNvSpPr txBox="1"/>
              <p:nvPr/>
            </p:nvSpPr>
            <p:spPr>
              <a:xfrm>
                <a:off x="10208823" y="9332972"/>
                <a:ext cx="3985151" cy="36875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)⋅</m:t>
                      </m: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⋅(</m:t>
                      </m: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3400"/>
              </a:p>
            </p:txBody>
          </p:sp>
        </mc:Choice>
        <mc:Fallback xmlns="">
          <p:sp>
            <p:nvSpPr>
              <p:cNvPr id="20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8823" y="9332972"/>
                <a:ext cx="3985151" cy="368759"/>
              </a:xfrm>
              <a:prstGeom prst="rect">
                <a:avLst/>
              </a:prstGeom>
              <a:blipFill>
                <a:blip r:embed="rId7"/>
                <a:stretch>
                  <a:fillRect l="-5414" r="-11146" b="-93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Equation"/>
              <p:cNvSpPr txBox="1"/>
              <p:nvPr/>
            </p:nvSpPr>
            <p:spPr>
              <a:xfrm>
                <a:off x="9956191" y="10250655"/>
                <a:ext cx="4524164" cy="32537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)⋅(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3000"/>
              </a:p>
            </p:txBody>
          </p:sp>
        </mc:Choice>
        <mc:Fallback xmlns="">
          <p:sp>
            <p:nvSpPr>
              <p:cNvPr id="20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6191" y="10250655"/>
                <a:ext cx="4524164" cy="325375"/>
              </a:xfrm>
              <a:prstGeom prst="rect">
                <a:avLst/>
              </a:prstGeom>
              <a:blipFill>
                <a:blip r:embed="rId8"/>
                <a:stretch>
                  <a:fillRect l="-2801" r="-9804" b="-8888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Equation"/>
              <p:cNvSpPr txBox="1"/>
              <p:nvPr/>
            </p:nvSpPr>
            <p:spPr>
              <a:xfrm>
                <a:off x="10859952" y="11122580"/>
                <a:ext cx="2683830" cy="36875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⋅(</m:t>
                      </m: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sz="3400"/>
              </a:p>
            </p:txBody>
          </p:sp>
        </mc:Choice>
        <mc:Fallback xmlns="">
          <p:sp>
            <p:nvSpPr>
              <p:cNvPr id="20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9952" y="11122580"/>
                <a:ext cx="2683830" cy="368758"/>
              </a:xfrm>
              <a:prstGeom prst="rect">
                <a:avLst/>
              </a:prstGeom>
              <a:blipFill>
                <a:blip r:embed="rId9"/>
                <a:stretch>
                  <a:fillRect l="-5189" r="-12264" b="-9655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Equation"/>
              <p:cNvSpPr txBox="1"/>
              <p:nvPr/>
            </p:nvSpPr>
            <p:spPr>
              <a:xfrm>
                <a:off x="10979686" y="12018238"/>
                <a:ext cx="2442588" cy="36476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ba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ba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bar>
                        <m:barPr>
                          <m:pos m:val="top"/>
                          <m:ctrlP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bar>
                    </m:oMath>
                  </m:oMathPara>
                </a14:m>
                <a:endParaRPr sz="3400"/>
              </a:p>
            </p:txBody>
          </p:sp>
        </mc:Choice>
        <mc:Fallback xmlns="">
          <p:sp>
            <p:nvSpPr>
              <p:cNvPr id="20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9686" y="12018238"/>
                <a:ext cx="2442588" cy="364768"/>
              </a:xfrm>
              <a:prstGeom prst="rect">
                <a:avLst/>
              </a:prstGeom>
              <a:blipFill>
                <a:blip r:embed="rId10"/>
                <a:stretch>
                  <a:fillRect l="-6218" r="-8808" b="-7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Equation"/>
              <p:cNvSpPr txBox="1"/>
              <p:nvPr/>
            </p:nvSpPr>
            <p:spPr>
              <a:xfrm>
                <a:off x="16121891" y="4660689"/>
                <a:ext cx="1736701" cy="31003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0+</m:t>
                      </m: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sz="3400"/>
              </a:p>
            </p:txBody>
          </p:sp>
        </mc:Choice>
        <mc:Fallback xmlns="">
          <p:sp>
            <p:nvSpPr>
              <p:cNvPr id="20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1891" y="4660689"/>
                <a:ext cx="1736701" cy="310033"/>
              </a:xfrm>
              <a:prstGeom prst="rect">
                <a:avLst/>
              </a:prstGeom>
              <a:blipFill>
                <a:blip r:embed="rId11"/>
                <a:stretch>
                  <a:fillRect l="-7971" r="-15942" b="-8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Equation"/>
              <p:cNvSpPr txBox="1"/>
              <p:nvPr/>
            </p:nvSpPr>
            <p:spPr>
              <a:xfrm>
                <a:off x="16122107" y="5574174"/>
                <a:ext cx="1625728" cy="31003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sz="3400"/>
              </a:p>
            </p:txBody>
          </p:sp>
        </mc:Choice>
        <mc:Fallback xmlns="">
          <p:sp>
            <p:nvSpPr>
              <p:cNvPr id="20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2107" y="5574174"/>
                <a:ext cx="1625728" cy="310033"/>
              </a:xfrm>
              <a:prstGeom prst="rect">
                <a:avLst/>
              </a:prstGeom>
              <a:blipFill>
                <a:blip r:embed="rId12"/>
                <a:stretch>
                  <a:fillRect l="-8527" r="-21705" b="-8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Equation"/>
              <p:cNvSpPr txBox="1"/>
              <p:nvPr/>
            </p:nvSpPr>
            <p:spPr>
              <a:xfrm>
                <a:off x="16063385" y="6493660"/>
                <a:ext cx="1817015" cy="30657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sz="3400"/>
              </a:p>
            </p:txBody>
          </p:sp>
        </mc:Choice>
        <mc:Fallback xmlns="">
          <p:sp>
            <p:nvSpPr>
              <p:cNvPr id="20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3385" y="6493660"/>
                <a:ext cx="1817015" cy="306579"/>
              </a:xfrm>
              <a:prstGeom prst="rect">
                <a:avLst/>
              </a:prstGeom>
              <a:blipFill>
                <a:blip r:embed="rId13"/>
                <a:stretch>
                  <a:fillRect l="-7639" r="-12500" b="-8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Equation"/>
              <p:cNvSpPr txBox="1"/>
              <p:nvPr/>
            </p:nvSpPr>
            <p:spPr>
              <a:xfrm>
                <a:off x="16082244" y="7403716"/>
                <a:ext cx="1743610" cy="36476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bar>
                        <m:barPr>
                          <m:pos m:val="top"/>
                          <m:ctrlP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ba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sz="3400"/>
              </a:p>
            </p:txBody>
          </p:sp>
        </mc:Choice>
        <mc:Fallback xmlns="">
          <p:sp>
            <p:nvSpPr>
              <p:cNvPr id="20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2244" y="7403716"/>
                <a:ext cx="1743610" cy="364768"/>
              </a:xfrm>
              <a:prstGeom prst="rect">
                <a:avLst/>
              </a:prstGeom>
              <a:blipFill>
                <a:blip r:embed="rId14"/>
                <a:stretch>
                  <a:fillRect l="-7914" r="-15108" b="-6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Equation"/>
              <p:cNvSpPr txBox="1"/>
              <p:nvPr/>
            </p:nvSpPr>
            <p:spPr>
              <a:xfrm>
                <a:off x="15709031" y="8350367"/>
                <a:ext cx="2568540" cy="30657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sz="3400"/>
              </a:p>
            </p:txBody>
          </p:sp>
        </mc:Choice>
        <mc:Fallback xmlns="">
          <p:sp>
            <p:nvSpPr>
              <p:cNvPr id="20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9031" y="8350367"/>
                <a:ext cx="2568540" cy="306579"/>
              </a:xfrm>
              <a:prstGeom prst="rect">
                <a:avLst/>
              </a:prstGeom>
              <a:blipFill>
                <a:blip r:embed="rId15"/>
                <a:stretch>
                  <a:fillRect l="-5911" r="-11823" b="-8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Equation"/>
              <p:cNvSpPr txBox="1"/>
              <p:nvPr/>
            </p:nvSpPr>
            <p:spPr>
              <a:xfrm>
                <a:off x="14650567" y="9340598"/>
                <a:ext cx="4400839" cy="34706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3200"/>
              </a:p>
            </p:txBody>
          </p:sp>
        </mc:Choice>
        <mc:Fallback xmlns="">
          <p:sp>
            <p:nvSpPr>
              <p:cNvPr id="20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0567" y="9340598"/>
                <a:ext cx="4400839" cy="347067"/>
              </a:xfrm>
              <a:prstGeom prst="rect">
                <a:avLst/>
              </a:prstGeom>
              <a:blipFill>
                <a:blip r:embed="rId16"/>
                <a:stretch>
                  <a:fillRect l="-4323" r="-11816" b="-8620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Equation"/>
              <p:cNvSpPr txBox="1"/>
              <p:nvPr/>
            </p:nvSpPr>
            <p:spPr>
              <a:xfrm>
                <a:off x="14834193" y="10250655"/>
                <a:ext cx="4145070" cy="32537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⋅(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sz="3000"/>
              </a:p>
            </p:txBody>
          </p:sp>
        </mc:Choice>
        <mc:Fallback xmlns="">
          <p:sp>
            <p:nvSpPr>
              <p:cNvPr id="21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4193" y="10250655"/>
                <a:ext cx="4145070" cy="325375"/>
              </a:xfrm>
              <a:prstGeom prst="rect">
                <a:avLst/>
              </a:prstGeom>
              <a:blipFill>
                <a:blip r:embed="rId17"/>
                <a:stretch>
                  <a:fillRect l="-3058" r="-6116" b="-8888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Equation"/>
              <p:cNvSpPr txBox="1"/>
              <p:nvPr/>
            </p:nvSpPr>
            <p:spPr>
              <a:xfrm>
                <a:off x="15690386" y="11115164"/>
                <a:ext cx="2396251" cy="30657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sz="3400"/>
              </a:p>
            </p:txBody>
          </p:sp>
        </mc:Choice>
        <mc:Fallback xmlns="">
          <p:sp>
            <p:nvSpPr>
              <p:cNvPr id="21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0386" y="11115164"/>
                <a:ext cx="2396251" cy="306579"/>
              </a:xfrm>
              <a:prstGeom prst="rect">
                <a:avLst/>
              </a:prstGeom>
              <a:blipFill>
                <a:blip r:embed="rId18"/>
                <a:stretch>
                  <a:fillRect l="-5789" r="-10526" b="-84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Equation"/>
              <p:cNvSpPr txBox="1"/>
              <p:nvPr/>
            </p:nvSpPr>
            <p:spPr>
              <a:xfrm>
                <a:off x="15771542" y="12018238"/>
                <a:ext cx="2442589" cy="36476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ba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ba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bar>
                        <m:barPr>
                          <m:pos m:val="top"/>
                          <m:ctrlP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bar>
                    </m:oMath>
                  </m:oMathPara>
                </a14:m>
                <a:endParaRPr sz="3400"/>
              </a:p>
            </p:txBody>
          </p:sp>
        </mc:Choice>
        <mc:Fallback xmlns="">
          <p:sp>
            <p:nvSpPr>
              <p:cNvPr id="21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1542" y="12018238"/>
                <a:ext cx="2442589" cy="364768"/>
              </a:xfrm>
              <a:prstGeom prst="rect">
                <a:avLst/>
              </a:prstGeom>
              <a:blipFill>
                <a:blip r:embed="rId19"/>
                <a:stretch>
                  <a:fillRect l="-5699" r="-9326" b="-7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1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De Morgan’s Theor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9800"/>
            </a:lvl1pPr>
          </a:lstStyle>
          <a:p>
            <a:r>
              <a:t>De Morgan’s Theorem</a:t>
            </a:r>
          </a:p>
        </p:txBody>
      </p:sp>
      <p:pic>
        <p:nvPicPr>
          <p:cNvPr id="215" name="Screen Shot 2020-07-03 at 4.03.39 PM.png" descr="Screen Shot 2020-07-03 at 4.03.3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14626" y="3639086"/>
            <a:ext cx="14754748" cy="88667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De Morgan’s Laws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8400"/>
            </a:pPr>
            <a:r>
              <a:t>De Morgan’s Laws</a:t>
            </a:r>
          </a:p>
          <a:p>
            <a:pPr>
              <a:defRPr sz="5600"/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In class exercise: </a:t>
            </a:r>
            <a:r>
              <a:t>(Truth table verification)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Equation"/>
              <p:cNvSpPr txBox="1"/>
              <p:nvPr/>
            </p:nvSpPr>
            <p:spPr>
              <a:xfrm>
                <a:off x="5913373" y="3659311"/>
                <a:ext cx="3735723" cy="55788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sz="5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sz="5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sz="5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sz="5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bar>
                      <m:r>
                        <a:rPr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sz="5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sz="5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bar>
                      <m:r>
                        <a:rPr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bar>
                        <m:barPr>
                          <m:pos m:val="top"/>
                          <m:ctrlPr>
                            <a:rPr sz="5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sz="5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bar>
                    </m:oMath>
                  </m:oMathPara>
                </a14:m>
                <a:endParaRPr sz="5200"/>
              </a:p>
            </p:txBody>
          </p:sp>
        </mc:Choice>
        <mc:Fallback xmlns="">
          <p:sp>
            <p:nvSpPr>
              <p:cNvPr id="21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3373" y="3659311"/>
                <a:ext cx="3735723" cy="557880"/>
              </a:xfrm>
              <a:prstGeom prst="rect">
                <a:avLst/>
              </a:prstGeom>
              <a:blipFill>
                <a:blip r:embed="rId2"/>
                <a:stretch>
                  <a:fillRect l="-6102" r="-9153" b="-7045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Equation"/>
              <p:cNvSpPr txBox="1"/>
              <p:nvPr/>
            </p:nvSpPr>
            <p:spPr>
              <a:xfrm>
                <a:off x="14737765" y="3659311"/>
                <a:ext cx="3735723" cy="55788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sz="5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sz="5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sz="5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5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bar>
                      <m:r>
                        <a:rPr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sz="5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sz="5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bar>
                      <m:r>
                        <a:rPr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bar>
                        <m:barPr>
                          <m:pos m:val="top"/>
                          <m:ctrlPr>
                            <a:rPr sz="5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sz="5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bar>
                    </m:oMath>
                  </m:oMathPara>
                </a14:m>
                <a:endParaRPr sz="5200"/>
              </a:p>
            </p:txBody>
          </p:sp>
        </mc:Choice>
        <mc:Fallback xmlns="">
          <p:sp>
            <p:nvSpPr>
              <p:cNvPr id="21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7765" y="3659311"/>
                <a:ext cx="3735723" cy="557880"/>
              </a:xfrm>
              <a:prstGeom prst="rect">
                <a:avLst/>
              </a:prstGeom>
              <a:blipFill>
                <a:blip r:embed="rId3"/>
                <a:stretch>
                  <a:fillRect l="-5743" r="-9122" b="-7045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0" name="Table"/>
          <p:cNvGraphicFramePr/>
          <p:nvPr/>
        </p:nvGraphicFramePr>
        <p:xfrm>
          <a:off x="4400970" y="5005717"/>
          <a:ext cx="6841249" cy="6138600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15972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72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25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42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</a:t>
                      </a: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Equation"/>
              <p:cNvSpPr txBox="1"/>
              <p:nvPr/>
            </p:nvSpPr>
            <p:spPr>
              <a:xfrm>
                <a:off x="8170013" y="5379834"/>
                <a:ext cx="1144970" cy="45935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bar>
                    </m:oMath>
                  </m:oMathPara>
                </a14:m>
                <a:endParaRPr sz="4500"/>
              </a:p>
            </p:txBody>
          </p:sp>
        </mc:Choice>
        <mc:Fallback xmlns="">
          <p:sp>
            <p:nvSpPr>
              <p:cNvPr id="22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013" y="5379834"/>
                <a:ext cx="1144970" cy="459350"/>
              </a:xfrm>
              <a:prstGeom prst="rect">
                <a:avLst/>
              </a:prstGeom>
              <a:blipFill>
                <a:blip r:embed="rId4"/>
                <a:stretch>
                  <a:fillRect l="-16484" r="-17582" b="-756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Equation"/>
              <p:cNvSpPr txBox="1"/>
              <p:nvPr/>
            </p:nvSpPr>
            <p:spPr>
              <a:xfrm>
                <a:off x="9741546" y="5368118"/>
                <a:ext cx="1408038" cy="48278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bar>
                      <m:r>
                        <a:rPr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bar>
                        <m:barPr>
                          <m:pos m:val="top"/>
                          <m:ctrlPr>
                            <a:rPr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bar>
                    </m:oMath>
                  </m:oMathPara>
                </a14:m>
                <a:endParaRPr sz="4500"/>
              </a:p>
            </p:txBody>
          </p:sp>
        </mc:Choice>
        <mc:Fallback xmlns="">
          <p:sp>
            <p:nvSpPr>
              <p:cNvPr id="22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1546" y="5368118"/>
                <a:ext cx="1408038" cy="482781"/>
              </a:xfrm>
              <a:prstGeom prst="rect">
                <a:avLst/>
              </a:prstGeom>
              <a:blipFill>
                <a:blip r:embed="rId5"/>
                <a:stretch>
                  <a:fillRect l="-13393" r="-14286" b="-6923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3" name="Table"/>
          <p:cNvGraphicFramePr/>
          <p:nvPr/>
        </p:nvGraphicFramePr>
        <p:xfrm>
          <a:off x="12946693" y="5005717"/>
          <a:ext cx="6841249" cy="6138600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15972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72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25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42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</a:t>
                      </a: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Equation"/>
              <p:cNvSpPr txBox="1"/>
              <p:nvPr/>
            </p:nvSpPr>
            <p:spPr>
              <a:xfrm>
                <a:off x="16464012" y="5368118"/>
                <a:ext cx="1372998" cy="48278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bar>
                    </m:oMath>
                  </m:oMathPara>
                </a14:m>
                <a:endParaRPr sz="4500"/>
              </a:p>
            </p:txBody>
          </p:sp>
        </mc:Choice>
        <mc:Fallback xmlns="">
          <p:sp>
            <p:nvSpPr>
              <p:cNvPr id="22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4012" y="5368118"/>
                <a:ext cx="1372998" cy="482781"/>
              </a:xfrm>
              <a:prstGeom prst="rect">
                <a:avLst/>
              </a:prstGeom>
              <a:blipFill>
                <a:blip r:embed="rId6"/>
                <a:stretch>
                  <a:fillRect l="-13889" r="-17593" b="-6923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Equation"/>
              <p:cNvSpPr txBox="1"/>
              <p:nvPr/>
            </p:nvSpPr>
            <p:spPr>
              <a:xfrm>
                <a:off x="18386186" y="5379834"/>
                <a:ext cx="1180009" cy="45935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bar>
                      <m:r>
                        <a:rPr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bar>
                        <m:barPr>
                          <m:pos m:val="top"/>
                          <m:ctrlPr>
                            <a:rPr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bar>
                    </m:oMath>
                  </m:oMathPara>
                </a14:m>
                <a:endParaRPr sz="4500"/>
              </a:p>
            </p:txBody>
          </p:sp>
        </mc:Choice>
        <mc:Fallback xmlns="">
          <p:sp>
            <p:nvSpPr>
              <p:cNvPr id="22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6186" y="5379834"/>
                <a:ext cx="1180009" cy="459350"/>
              </a:xfrm>
              <a:prstGeom prst="rect">
                <a:avLst/>
              </a:prstGeom>
              <a:blipFill>
                <a:blip r:embed="rId7"/>
                <a:stretch>
                  <a:fillRect l="-15957" r="-13830" b="-756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" grpId="1" animBg="1" advAuto="0"/>
      <p:bldP spid="223" grpId="2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ynthesis of Combinational Logic"/>
          <p:cNvSpPr txBox="1">
            <a:spLocks noGrp="1"/>
          </p:cNvSpPr>
          <p:nvPr>
            <p:ph type="title"/>
          </p:nvPr>
        </p:nvSpPr>
        <p:spPr>
          <a:xfrm>
            <a:off x="4833937" y="1821656"/>
            <a:ext cx="14716126" cy="4643438"/>
          </a:xfrm>
          <a:prstGeom prst="rect">
            <a:avLst/>
          </a:prstGeom>
        </p:spPr>
        <p:txBody>
          <a:bodyPr/>
          <a:lstStyle/>
          <a:p>
            <a:pPr defTabSz="714732">
              <a:defRPr sz="9744"/>
            </a:pPr>
            <a:endParaRPr/>
          </a:p>
          <a:p>
            <a:pPr defTabSz="714732">
              <a:defRPr sz="9744"/>
            </a:pPr>
            <a:r>
              <a:t>Synthesis of Combinational Logic</a:t>
            </a:r>
          </a:p>
        </p:txBody>
      </p:sp>
      <p:pic>
        <p:nvPicPr>
          <p:cNvPr id="228" name="Screen Shot 2020-07-03 at 3.58.30 PM.png" descr="Screen Shot 2020-07-03 at 3.58.3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09663" y="6837396"/>
            <a:ext cx="9263451" cy="61870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Functional specifications"/>
          <p:cNvSpPr txBox="1">
            <a:spLocks noGrp="1"/>
          </p:cNvSpPr>
          <p:nvPr>
            <p:ph type="title"/>
          </p:nvPr>
        </p:nvSpPr>
        <p:spPr>
          <a:xfrm>
            <a:off x="4387453" y="-613690"/>
            <a:ext cx="15609094" cy="3036095"/>
          </a:xfrm>
          <a:prstGeom prst="rect">
            <a:avLst/>
          </a:prstGeom>
        </p:spPr>
        <p:txBody>
          <a:bodyPr/>
          <a:lstStyle>
            <a:lvl1pPr>
              <a:defRPr sz="8400"/>
            </a:lvl1pPr>
          </a:lstStyle>
          <a:p>
            <a:r>
              <a:t>Functional specifications</a:t>
            </a:r>
          </a:p>
        </p:txBody>
      </p:sp>
      <p:sp>
        <p:nvSpPr>
          <p:cNvPr id="231" name="There are many ways of specifying the function of a combinational device"/>
          <p:cNvSpPr txBox="1">
            <a:spLocks noGrp="1"/>
          </p:cNvSpPr>
          <p:nvPr>
            <p:ph type="body" sz="quarter" idx="1"/>
          </p:nvPr>
        </p:nvSpPr>
        <p:spPr>
          <a:xfrm>
            <a:off x="4387453" y="1155087"/>
            <a:ext cx="15609094" cy="211663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3400"/>
            </a:lvl1pPr>
          </a:lstStyle>
          <a:p>
            <a:r>
              <a:t>There are many ways of specifying the function of a combinational device</a:t>
            </a:r>
          </a:p>
        </p:txBody>
      </p:sp>
      <p:sp>
        <p:nvSpPr>
          <p:cNvPr id="232" name="If C is 1 then copy B to X, otherwise copy A to X"/>
          <p:cNvSpPr/>
          <p:nvPr/>
        </p:nvSpPr>
        <p:spPr>
          <a:xfrm>
            <a:off x="5070405" y="3179670"/>
            <a:ext cx="4719337" cy="4678547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8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/>
              <a:t>If C is 1 then copy B to </a:t>
            </a:r>
            <a:r>
              <a:rPr lang="en-US" dirty="0"/>
              <a:t>Z</a:t>
            </a:r>
            <a:r>
              <a:rPr dirty="0"/>
              <a:t>, otherwise copy A to </a:t>
            </a:r>
            <a:r>
              <a:rPr lang="en-US" dirty="0"/>
              <a:t>Z</a:t>
            </a:r>
            <a:endParaRPr dirty="0"/>
          </a:p>
        </p:txBody>
      </p:sp>
      <p:sp>
        <p:nvSpPr>
          <p:cNvPr id="233" name="Truth tables: Concise description of the combinatorial system’s function…"/>
          <p:cNvSpPr txBox="1"/>
          <p:nvPr/>
        </p:nvSpPr>
        <p:spPr>
          <a:xfrm>
            <a:off x="4387453" y="9936282"/>
            <a:ext cx="15609094" cy="3396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92500"/>
          </a:bodyPr>
          <a:lstStyle/>
          <a:p>
            <a:pPr marL="452278" indent="-452278" algn="l" defTabSz="607933">
              <a:spcBef>
                <a:spcPts val="4300"/>
              </a:spcBef>
              <a:buSzPct val="145000"/>
              <a:buChar char="•"/>
              <a:defRPr sz="3256" b="0"/>
            </a:pPr>
            <a:r>
              <a:rPr b="1"/>
              <a:t>Truth tables: </a:t>
            </a:r>
            <a:r>
              <a:t>Concise description of the combinatorial system’s function </a:t>
            </a:r>
          </a:p>
          <a:p>
            <a:pPr marL="452278" indent="-452278" algn="l" defTabSz="607933">
              <a:spcBef>
                <a:spcPts val="4300"/>
              </a:spcBef>
              <a:buSzPct val="145000"/>
              <a:buChar char="•"/>
              <a:defRPr sz="3256" b="0"/>
            </a:pPr>
            <a:r>
              <a:rPr b="1"/>
              <a:t>Boolean expressions:</a:t>
            </a:r>
            <a:r>
              <a:t> form an algebra whose operations are AND, OR and NOT.</a:t>
            </a:r>
          </a:p>
          <a:p>
            <a:pPr algn="l" defTabSz="607933">
              <a:spcBef>
                <a:spcPts val="4300"/>
              </a:spcBef>
              <a:defRPr sz="3256" b="0"/>
            </a:pPr>
            <a:r>
              <a:t>Any combinational function can be specified as a truth table or an equivalent Boolean expression in terms of sum of products</a:t>
            </a:r>
          </a:p>
        </p:txBody>
      </p:sp>
      <p:graphicFrame>
        <p:nvGraphicFramePr>
          <p:cNvPr id="234" name="Table"/>
          <p:cNvGraphicFramePr/>
          <p:nvPr/>
        </p:nvGraphicFramePr>
        <p:xfrm>
          <a:off x="12839396" y="3720191"/>
          <a:ext cx="7092124" cy="6275610"/>
        </p:xfrm>
        <a:graphic>
          <a:graphicData uri="http://schemas.openxmlformats.org/drawingml/2006/table">
            <a:tbl>
              <a:tblPr>
                <a:tableStyleId>{2708684C-4D16-4618-839F-0558EEFCDFE6}</a:tableStyleId>
              </a:tblPr>
              <a:tblGrid>
                <a:gridCol w="1773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30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30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30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729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C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B</a:t>
                      </a:r>
                    </a:p>
                  </a:txBody>
                  <a:tcPr marL="50800" marR="50800" marT="50800" marB="50800" anchor="ctr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A</a:t>
                      </a:r>
                    </a:p>
                  </a:txBody>
                  <a:tcPr marL="50800" marR="50800" marT="50800" marB="50800" anchor="ctr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Z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729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29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729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729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729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729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729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9729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35" name="Truth table"/>
          <p:cNvSpPr txBox="1"/>
          <p:nvPr/>
        </p:nvSpPr>
        <p:spPr>
          <a:xfrm>
            <a:off x="15208092" y="2745773"/>
            <a:ext cx="2354733" cy="651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400"/>
            </a:lvl1pPr>
          </a:lstStyle>
          <a:p>
            <a:r>
              <a:t>Truth table</a:t>
            </a:r>
          </a:p>
        </p:txBody>
      </p:sp>
      <p:sp>
        <p:nvSpPr>
          <p:cNvPr id="236" name="Line"/>
          <p:cNvSpPr/>
          <p:nvPr/>
        </p:nvSpPr>
        <p:spPr>
          <a:xfrm>
            <a:off x="9794489" y="5672666"/>
            <a:ext cx="1633587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7" name="Line"/>
          <p:cNvSpPr/>
          <p:nvPr/>
        </p:nvSpPr>
        <p:spPr>
          <a:xfrm>
            <a:off x="3402156" y="5672666"/>
            <a:ext cx="1633586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8" name="Line"/>
          <p:cNvSpPr/>
          <p:nvPr/>
        </p:nvSpPr>
        <p:spPr>
          <a:xfrm>
            <a:off x="3402156" y="6934200"/>
            <a:ext cx="1633586" cy="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9" name="Line"/>
          <p:cNvSpPr/>
          <p:nvPr/>
        </p:nvSpPr>
        <p:spPr>
          <a:xfrm>
            <a:off x="3402156" y="4411133"/>
            <a:ext cx="1633586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0" name="A"/>
          <p:cNvSpPr txBox="1"/>
          <p:nvPr/>
        </p:nvSpPr>
        <p:spPr>
          <a:xfrm>
            <a:off x="2597329" y="4097940"/>
            <a:ext cx="433960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A</a:t>
            </a:r>
          </a:p>
        </p:txBody>
      </p:sp>
      <p:sp>
        <p:nvSpPr>
          <p:cNvPr id="241" name="B"/>
          <p:cNvSpPr txBox="1"/>
          <p:nvPr/>
        </p:nvSpPr>
        <p:spPr>
          <a:xfrm>
            <a:off x="2593468" y="5359473"/>
            <a:ext cx="441682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B</a:t>
            </a:r>
          </a:p>
        </p:txBody>
      </p:sp>
      <p:sp>
        <p:nvSpPr>
          <p:cNvPr id="242" name="C"/>
          <p:cNvSpPr txBox="1"/>
          <p:nvPr/>
        </p:nvSpPr>
        <p:spPr>
          <a:xfrm>
            <a:off x="2597329" y="6621006"/>
            <a:ext cx="433960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r>
              <a:t>C</a:t>
            </a:r>
          </a:p>
        </p:txBody>
      </p:sp>
      <p:sp>
        <p:nvSpPr>
          <p:cNvPr id="243" name="Z"/>
          <p:cNvSpPr txBox="1"/>
          <p:nvPr/>
        </p:nvSpPr>
        <p:spPr>
          <a:xfrm>
            <a:off x="11583854" y="5359473"/>
            <a:ext cx="418923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Equation"/>
              <p:cNvSpPr txBox="1"/>
              <p:nvPr/>
            </p:nvSpPr>
            <p:spPr>
              <a:xfrm>
                <a:off x="2880693" y="8615483"/>
                <a:ext cx="8590461" cy="56860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bar>
                      <m:bar>
                        <m:barPr>
                          <m:pos m:val="top"/>
                          <m:ctrlPr>
                            <a:rPr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bar>
                      <m:r>
                        <a:rPr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bar>
                        <m:barPr>
                          <m:pos m:val="top"/>
                          <m:ctrlPr>
                            <a:rPr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bar>
                      <m:r>
                        <a:rPr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𝐵𝐴</m:t>
                      </m:r>
                      <m:r>
                        <a:rPr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𝐶𝐵</m:t>
                      </m:r>
                      <m:bar>
                        <m:barPr>
                          <m:pos m:val="top"/>
                          <m:ctrlPr>
                            <a:rPr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bar>
                      <m:r>
                        <a:rPr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𝐶𝐵𝐴</m:t>
                      </m:r>
                    </m:oMath>
                  </m:oMathPara>
                </a14:m>
                <a:endParaRPr sz="5300"/>
              </a:p>
            </p:txBody>
          </p:sp>
        </mc:Choice>
        <mc:Fallback xmlns="">
          <p:sp>
            <p:nvSpPr>
              <p:cNvPr id="24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693" y="8615483"/>
                <a:ext cx="8590461" cy="568609"/>
              </a:xfrm>
              <a:prstGeom prst="rect">
                <a:avLst/>
              </a:prstGeom>
              <a:blipFill>
                <a:blip r:embed="rId2"/>
                <a:stretch>
                  <a:fillRect l="-2511" r="-6204" b="-6956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" grpId="3" build="p" bldLvl="5" animBg="1" advAuto="0"/>
      <p:bldP spid="234" grpId="1" animBg="1" advAuto="0"/>
      <p:bldP spid="244" grpId="2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A design approach"/>
          <p:cNvSpPr txBox="1">
            <a:spLocks noGrp="1"/>
          </p:cNvSpPr>
          <p:nvPr>
            <p:ph type="title"/>
          </p:nvPr>
        </p:nvSpPr>
        <p:spPr>
          <a:xfrm>
            <a:off x="4387453" y="-184547"/>
            <a:ext cx="15609094" cy="3036094"/>
          </a:xfrm>
          <a:prstGeom prst="rect">
            <a:avLst/>
          </a:prstGeom>
        </p:spPr>
        <p:txBody>
          <a:bodyPr/>
          <a:lstStyle/>
          <a:p>
            <a:r>
              <a:t>A design approach</a:t>
            </a:r>
          </a:p>
        </p:txBody>
      </p:sp>
      <p:graphicFrame>
        <p:nvGraphicFramePr>
          <p:cNvPr id="247" name="Table"/>
          <p:cNvGraphicFramePr/>
          <p:nvPr/>
        </p:nvGraphicFramePr>
        <p:xfrm>
          <a:off x="1759496" y="3720191"/>
          <a:ext cx="8650176" cy="7297254"/>
        </p:xfrm>
        <a:graphic>
          <a:graphicData uri="http://schemas.openxmlformats.org/drawingml/2006/table">
            <a:tbl>
              <a:tblPr>
                <a:tableStyleId>{2708684C-4D16-4618-839F-0558EEFCDFE6}</a:tableStyleId>
              </a:tblPr>
              <a:tblGrid>
                <a:gridCol w="2162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2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25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2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08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C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B</a:t>
                      </a:r>
                    </a:p>
                  </a:txBody>
                  <a:tcPr marL="50800" marR="50800" marT="50800" marB="50800" anchor="ctr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A</a:t>
                      </a:r>
                    </a:p>
                  </a:txBody>
                  <a:tcPr marL="50800" marR="50800" marT="50800" marB="50800" anchor="ctr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08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08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08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08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08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08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108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108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48" name="Truth table"/>
          <p:cNvSpPr txBox="1"/>
          <p:nvPr/>
        </p:nvSpPr>
        <p:spPr>
          <a:xfrm>
            <a:off x="4907218" y="2694973"/>
            <a:ext cx="2354733" cy="651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400"/>
            </a:lvl1pPr>
          </a:lstStyle>
          <a:p>
            <a:r>
              <a:t>Truth 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Equation"/>
              <p:cNvSpPr txBox="1"/>
              <p:nvPr/>
            </p:nvSpPr>
            <p:spPr>
              <a:xfrm>
                <a:off x="1645865" y="11913179"/>
                <a:ext cx="10299839" cy="68662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6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sz="6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sz="6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sz="6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bar>
                      <m:bar>
                        <m:barPr>
                          <m:pos m:val="top"/>
                          <m:ctrlPr>
                            <a:rPr sz="6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sz="6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bar>
                      <m:r>
                        <a:rPr sz="6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6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bar>
                        <m:barPr>
                          <m:pos m:val="top"/>
                          <m:ctrlPr>
                            <a:rPr sz="6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sz="6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bar>
                      <m:r>
                        <a:rPr sz="6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𝐵𝐴</m:t>
                      </m:r>
                      <m:r>
                        <a:rPr sz="6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6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𝐶𝐵</m:t>
                      </m:r>
                      <m:bar>
                        <m:barPr>
                          <m:pos m:val="top"/>
                          <m:ctrlPr>
                            <a:rPr sz="6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sz="6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bar>
                      <m:r>
                        <a:rPr sz="6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6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𝐶𝐵𝐴</m:t>
                      </m:r>
                    </m:oMath>
                  </m:oMathPara>
                </a14:m>
                <a:endParaRPr sz="6400"/>
              </a:p>
            </p:txBody>
          </p:sp>
        </mc:Choice>
        <mc:Fallback xmlns="">
          <p:sp>
            <p:nvSpPr>
              <p:cNvPr id="24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865" y="11913179"/>
                <a:ext cx="10299839" cy="686621"/>
              </a:xfrm>
              <a:prstGeom prst="rect">
                <a:avLst/>
              </a:prstGeom>
              <a:blipFill>
                <a:blip r:embed="rId2"/>
                <a:stretch>
                  <a:fillRect l="-2586" r="-6773" b="-7272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Write out the functional specification as a truth table…"/>
              <p:cNvSpPr txBox="1">
                <a:spLocks noGrp="1"/>
              </p:cNvSpPr>
              <p:nvPr>
                <p:ph type="body" sz="half" idx="1"/>
              </p:nvPr>
            </p:nvSpPr>
            <p:spPr>
              <a:xfrm>
                <a:off x="11081235" y="3652242"/>
                <a:ext cx="12890519" cy="8840391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 sz="4000"/>
                </a:pPr>
                <a:r>
                  <a:t>Write out the functional specification as a truth table </a:t>
                </a:r>
              </a:p>
              <a:p>
                <a:pPr>
                  <a:defRPr sz="4000"/>
                </a:pPr>
                <a:r>
                  <a:t>Write down a Boolean expression with terms covering each ‘1’ in the output </a:t>
                </a:r>
                <a14:m>
                  <m:oMath xmlns:m="http://schemas.openxmlformats.org/officeDocument/2006/math">
                    <m:r>
                      <a:rPr sz="5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t> </a:t>
                </a:r>
                <a:r>
                  <a:rPr b="1"/>
                  <a:t>Sum of products</a:t>
                </a:r>
              </a:p>
              <a:p>
                <a:pPr>
                  <a:defRPr sz="4000"/>
                </a:pPr>
                <a:r>
                  <a:t>Wire up the gates</a:t>
                </a:r>
              </a:p>
            </p:txBody>
          </p:sp>
        </mc:Choice>
        <mc:Fallback xmlns="">
          <p:sp>
            <p:nvSpPr>
              <p:cNvPr id="250" name="Write out the functional specification as a truth table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11081235" y="3652242"/>
                <a:ext cx="12890519" cy="8840391"/>
              </a:xfrm>
              <a:prstGeom prst="rect">
                <a:avLst/>
              </a:prstGeom>
              <a:blipFill>
                <a:blip r:embed="rId3"/>
                <a:stretch>
                  <a:fillRect l="-2854" r="-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" grpId="2" animBg="1" advAuto="0"/>
      <p:bldP spid="250" grpId="1" build="p" bldLvl="5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In class-exercise: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84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In class-exercise:</a:t>
            </a:r>
          </a:p>
          <a:p>
            <a:pPr>
              <a:defRPr sz="8400"/>
            </a:pPr>
            <a:r>
              <a:t>Binary adder</a:t>
            </a:r>
          </a:p>
        </p:txBody>
      </p:sp>
      <p:sp>
        <p:nvSpPr>
          <p:cNvPr id="253" name="Rectangle"/>
          <p:cNvSpPr/>
          <p:nvPr/>
        </p:nvSpPr>
        <p:spPr>
          <a:xfrm>
            <a:off x="18768290" y="5134905"/>
            <a:ext cx="1879553" cy="480501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4" name="Design a logic circuit to compute the sum of two 1-bit bits. Have one bit (S) to output the 1-bit result and a carry-out bit (C) for the carry of the sum."/>
          <p:cNvSpPr txBox="1">
            <a:spLocks noGrp="1"/>
          </p:cNvSpPr>
          <p:nvPr>
            <p:ph type="body" sz="quarter" idx="1"/>
          </p:nvPr>
        </p:nvSpPr>
        <p:spPr>
          <a:xfrm>
            <a:off x="4387453" y="3686454"/>
            <a:ext cx="15609094" cy="2165307"/>
          </a:xfrm>
          <a:prstGeom prst="rect">
            <a:avLst/>
          </a:prstGeom>
        </p:spPr>
        <p:txBody>
          <a:bodyPr/>
          <a:lstStyle>
            <a:lvl1pPr marL="0" indent="0" algn="just">
              <a:buSzTx/>
              <a:buNone/>
              <a:defRPr sz="4000"/>
            </a:lvl1pPr>
          </a:lstStyle>
          <a:p>
            <a:r>
              <a:t>Design a logic circuit to compute the sum of two 1-bit bits. Have one bit (S) to output the 1-bit result and a carry-out bit (C) for the carry of the sum.</a:t>
            </a:r>
          </a:p>
        </p:txBody>
      </p:sp>
      <p:sp>
        <p:nvSpPr>
          <p:cNvPr id="255" name="Binary Adder"/>
          <p:cNvSpPr/>
          <p:nvPr/>
        </p:nvSpPr>
        <p:spPr>
          <a:xfrm>
            <a:off x="5704708" y="6505857"/>
            <a:ext cx="3588162" cy="4678547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4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Binary Adder</a:t>
            </a:r>
          </a:p>
        </p:txBody>
      </p:sp>
      <p:sp>
        <p:nvSpPr>
          <p:cNvPr id="256" name="Block diagram"/>
          <p:cNvSpPr txBox="1"/>
          <p:nvPr/>
        </p:nvSpPr>
        <p:spPr>
          <a:xfrm>
            <a:off x="6014450" y="11597743"/>
            <a:ext cx="2968677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Block diagram</a:t>
            </a:r>
          </a:p>
        </p:txBody>
      </p:sp>
      <p:sp>
        <p:nvSpPr>
          <p:cNvPr id="257" name="Line"/>
          <p:cNvSpPr/>
          <p:nvPr/>
        </p:nvSpPr>
        <p:spPr>
          <a:xfrm>
            <a:off x="3936180" y="7537411"/>
            <a:ext cx="1785939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8" name="Line"/>
          <p:cNvSpPr/>
          <p:nvPr/>
        </p:nvSpPr>
        <p:spPr>
          <a:xfrm>
            <a:off x="3936180" y="10091743"/>
            <a:ext cx="1785939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9" name="Line"/>
          <p:cNvSpPr/>
          <p:nvPr/>
        </p:nvSpPr>
        <p:spPr>
          <a:xfrm>
            <a:off x="9275988" y="7567964"/>
            <a:ext cx="1785938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0" name="Line"/>
          <p:cNvSpPr/>
          <p:nvPr/>
        </p:nvSpPr>
        <p:spPr>
          <a:xfrm>
            <a:off x="9275988" y="10122296"/>
            <a:ext cx="1785938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1" name="A"/>
          <p:cNvSpPr txBox="1"/>
          <p:nvPr/>
        </p:nvSpPr>
        <p:spPr>
          <a:xfrm>
            <a:off x="3926414" y="6544806"/>
            <a:ext cx="433960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A</a:t>
            </a:r>
          </a:p>
        </p:txBody>
      </p:sp>
      <p:sp>
        <p:nvSpPr>
          <p:cNvPr id="262" name="B"/>
          <p:cNvSpPr txBox="1"/>
          <p:nvPr/>
        </p:nvSpPr>
        <p:spPr>
          <a:xfrm>
            <a:off x="3922553" y="9234051"/>
            <a:ext cx="441681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B</a:t>
            </a:r>
          </a:p>
        </p:txBody>
      </p:sp>
      <p:sp>
        <p:nvSpPr>
          <p:cNvPr id="263" name="C"/>
          <p:cNvSpPr txBox="1"/>
          <p:nvPr/>
        </p:nvSpPr>
        <p:spPr>
          <a:xfrm>
            <a:off x="10614038" y="9234051"/>
            <a:ext cx="456718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C</a:t>
            </a:r>
          </a:p>
        </p:txBody>
      </p:sp>
      <p:graphicFrame>
        <p:nvGraphicFramePr>
          <p:cNvPr id="264" name="Table"/>
          <p:cNvGraphicFramePr/>
          <p:nvPr/>
        </p:nvGraphicFramePr>
        <p:xfrm>
          <a:off x="12365135" y="6566796"/>
          <a:ext cx="8657136" cy="5413940"/>
        </p:xfrm>
        <a:graphic>
          <a:graphicData uri="http://schemas.openxmlformats.org/drawingml/2006/table">
            <a:tbl>
              <a:tblPr>
                <a:tableStyleId>{2708684C-4D16-4618-839F-0558EEFCDFE6}</a:tableStyleId>
              </a:tblPr>
              <a:tblGrid>
                <a:gridCol w="2164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42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42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42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8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A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B</a:t>
                      </a:r>
                    </a:p>
                  </a:txBody>
                  <a:tcPr marL="50800" marR="50800" marT="50800" marB="50800" anchor="ctr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Sum (    )</a:t>
                      </a:r>
                    </a:p>
                  </a:txBody>
                  <a:tcPr marL="50800" marR="50800" marT="50800" marB="50800" anchor="ctr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Carry out (C)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278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278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278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278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Equation"/>
              <p:cNvSpPr txBox="1"/>
              <p:nvPr/>
            </p:nvSpPr>
            <p:spPr>
              <a:xfrm>
                <a:off x="10613938" y="6579741"/>
                <a:ext cx="478614" cy="55572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sz="6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sz="6600"/>
              </a:p>
            </p:txBody>
          </p:sp>
        </mc:Choice>
        <mc:Fallback xmlns="">
          <p:sp>
            <p:nvSpPr>
              <p:cNvPr id="26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3938" y="6579741"/>
                <a:ext cx="478614" cy="555728"/>
              </a:xfrm>
              <a:prstGeom prst="rect">
                <a:avLst/>
              </a:prstGeom>
              <a:blipFill>
                <a:blip r:embed="rId2"/>
                <a:stretch>
                  <a:fillRect l="-55263" r="-55263" b="-9555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Equation"/>
              <p:cNvSpPr txBox="1"/>
              <p:nvPr/>
            </p:nvSpPr>
            <p:spPr>
              <a:xfrm>
                <a:off x="18085066" y="6961735"/>
                <a:ext cx="326328" cy="37890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sz="4500"/>
              </a:p>
            </p:txBody>
          </p:sp>
        </mc:Choice>
        <mc:Fallback xmlns="">
          <p:sp>
            <p:nvSpPr>
              <p:cNvPr id="26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5066" y="6961735"/>
                <a:ext cx="326328" cy="378906"/>
              </a:xfrm>
              <a:prstGeom prst="rect">
                <a:avLst/>
              </a:prstGeom>
              <a:blipFill>
                <a:blip r:embed="rId3"/>
                <a:stretch>
                  <a:fillRect l="-51852" r="-51852" b="-9354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" grpId="1" animBg="1" advAuto="0"/>
      <p:bldP spid="264" grpId="2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In class-exercise…"/>
          <p:cNvSpPr txBox="1">
            <a:spLocks noGrp="1"/>
          </p:cNvSpPr>
          <p:nvPr>
            <p:ph type="title"/>
          </p:nvPr>
        </p:nvSpPr>
        <p:spPr>
          <a:xfrm>
            <a:off x="4387453" y="609834"/>
            <a:ext cx="15609094" cy="3036095"/>
          </a:xfrm>
          <a:prstGeom prst="rect">
            <a:avLst/>
          </a:prstGeom>
        </p:spPr>
        <p:txBody>
          <a:bodyPr/>
          <a:lstStyle/>
          <a:p>
            <a:pPr>
              <a:defRPr sz="8400"/>
            </a:pPr>
            <a:r>
              <a:t>In class-exercise</a:t>
            </a:r>
          </a:p>
          <a:p>
            <a:pPr>
              <a:defRPr sz="7000"/>
            </a:pPr>
            <a:r>
              <a:t>Adding two binary numbers</a:t>
            </a:r>
          </a:p>
        </p:txBody>
      </p:sp>
      <p:sp>
        <p:nvSpPr>
          <p:cNvPr id="269" name="Rectangle"/>
          <p:cNvSpPr/>
          <p:nvPr/>
        </p:nvSpPr>
        <p:spPr>
          <a:xfrm>
            <a:off x="18768290" y="5134905"/>
            <a:ext cx="1879553" cy="480501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0" name="Sum"/>
          <p:cNvSpPr txBox="1"/>
          <p:nvPr/>
        </p:nvSpPr>
        <p:spPr>
          <a:xfrm>
            <a:off x="19193805" y="6544806"/>
            <a:ext cx="1028523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Sum</a:t>
            </a:r>
          </a:p>
        </p:txBody>
      </p:sp>
      <p:sp>
        <p:nvSpPr>
          <p:cNvPr id="271" name="Carry"/>
          <p:cNvSpPr txBox="1"/>
          <p:nvPr/>
        </p:nvSpPr>
        <p:spPr>
          <a:xfrm>
            <a:off x="19043031" y="9735808"/>
            <a:ext cx="1330072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Carry </a:t>
            </a:r>
          </a:p>
        </p:txBody>
      </p:sp>
      <p:pic>
        <p:nvPicPr>
          <p:cNvPr id="2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43173" y="5404029"/>
            <a:ext cx="11109290" cy="6160606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Solution"/>
          <p:cNvSpPr txBox="1"/>
          <p:nvPr/>
        </p:nvSpPr>
        <p:spPr>
          <a:xfrm>
            <a:off x="4668697" y="4107355"/>
            <a:ext cx="3136113" cy="1098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400" b="0"/>
            </a:lvl1pPr>
          </a:lstStyle>
          <a:p>
            <a:r>
              <a:t>Solution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1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Basic gates repertoire"/>
          <p:cNvSpPr txBox="1">
            <a:spLocks noGrp="1"/>
          </p:cNvSpPr>
          <p:nvPr>
            <p:ph type="title"/>
          </p:nvPr>
        </p:nvSpPr>
        <p:spPr>
          <a:xfrm>
            <a:off x="4725660" y="4536281"/>
            <a:ext cx="8715623" cy="4643438"/>
          </a:xfrm>
          <a:prstGeom prst="rect">
            <a:avLst/>
          </a:prstGeom>
        </p:spPr>
        <p:txBody>
          <a:bodyPr/>
          <a:lstStyle/>
          <a:p>
            <a:r>
              <a:t>Basic gates repertoire</a:t>
            </a:r>
          </a:p>
        </p:txBody>
      </p:sp>
      <p:pic>
        <p:nvPicPr>
          <p:cNvPr id="124" name="Screen Shot 2020-07-03 at 3.58.30 PM.png" descr="Screen Shot 2020-07-03 at 3.58.3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54436" y="3347032"/>
            <a:ext cx="6557362" cy="4379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533129" y="8006310"/>
            <a:ext cx="5725623" cy="57256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ruth tables with “Don’t Cares”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r>
              <a:t>Truth tables with “Don’t Cares”</a:t>
            </a:r>
          </a:p>
        </p:txBody>
      </p:sp>
      <p:sp>
        <p:nvSpPr>
          <p:cNvPr id="276" name="We use an “X” or “don’t cares” to indicate that the value of a particular input is irrelevant in determining then value of the output."/>
          <p:cNvSpPr txBox="1">
            <a:spLocks noGrp="1"/>
          </p:cNvSpPr>
          <p:nvPr>
            <p:ph type="body" sz="quarter" idx="1"/>
          </p:nvPr>
        </p:nvSpPr>
        <p:spPr>
          <a:xfrm>
            <a:off x="4387453" y="2812305"/>
            <a:ext cx="15609094" cy="255246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We use an “X” or “don’t cares” to indicate that the value of a particular input is irrelevant in determining then value of the output.</a:t>
            </a:r>
          </a:p>
        </p:txBody>
      </p:sp>
      <p:graphicFrame>
        <p:nvGraphicFramePr>
          <p:cNvPr id="277" name="Table"/>
          <p:cNvGraphicFramePr/>
          <p:nvPr/>
        </p:nvGraphicFramePr>
        <p:xfrm>
          <a:off x="1417316" y="5675502"/>
          <a:ext cx="5899252" cy="7297254"/>
        </p:xfrm>
        <a:graphic>
          <a:graphicData uri="http://schemas.openxmlformats.org/drawingml/2006/table">
            <a:tbl>
              <a:tblPr>
                <a:tableStyleId>{2708684C-4D16-4618-839F-0558EEFCDFE6}</a:tableStyleId>
              </a:tblPr>
              <a:tblGrid>
                <a:gridCol w="1474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4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4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48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08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ym typeface="Helvetica Neue"/>
                        </a:rPr>
                        <a:t>C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ym typeface="Helvetica Neue"/>
                        </a:rPr>
                        <a:t>B</a:t>
                      </a:r>
                    </a:p>
                  </a:txBody>
                  <a:tcPr marL="50800" marR="50800" marT="50800" marB="50800" anchor="ctr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ym typeface="Helvetica Neue"/>
                        </a:rPr>
                        <a:t>A</a:t>
                      </a:r>
                    </a:p>
                  </a:txBody>
                  <a:tcPr marL="50800" marR="50800" marT="50800" marB="50800" anchor="ctr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ym typeface="Helvetica Neue"/>
                        </a:rPr>
                        <a:t>Z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08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08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08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08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08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08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108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108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78" name="Arrow"/>
          <p:cNvSpPr/>
          <p:nvPr/>
        </p:nvSpPr>
        <p:spPr>
          <a:xfrm>
            <a:off x="7586828" y="8689131"/>
            <a:ext cx="1913688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4"/>
          </a:solidFill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aphicFrame>
        <p:nvGraphicFramePr>
          <p:cNvPr id="279" name="Table"/>
          <p:cNvGraphicFramePr/>
          <p:nvPr/>
        </p:nvGraphicFramePr>
        <p:xfrm>
          <a:off x="10218649" y="5675502"/>
          <a:ext cx="5277628" cy="7297255"/>
        </p:xfrm>
        <a:graphic>
          <a:graphicData uri="http://schemas.openxmlformats.org/drawingml/2006/table">
            <a:tbl>
              <a:tblPr>
                <a:tableStyleId>{2708684C-4D16-4618-839F-0558EEFCDFE6}</a:tableStyleId>
              </a:tblPr>
              <a:tblGrid>
                <a:gridCol w="1319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9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94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94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4246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ym typeface="Helvetica Neue"/>
                        </a:rPr>
                        <a:t>C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ym typeface="Helvetica Neue"/>
                        </a:rPr>
                        <a:t>B</a:t>
                      </a:r>
                    </a:p>
                  </a:txBody>
                  <a:tcPr marL="50800" marR="50800" marT="50800" marB="50800" anchor="ctr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ym typeface="Helvetica Neue"/>
                        </a:rPr>
                        <a:t>A</a:t>
                      </a:r>
                    </a:p>
                  </a:txBody>
                  <a:tcPr marL="50800" marR="50800" marT="50800" marB="50800" anchor="ctr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ym typeface="Helvetica Neue"/>
                        </a:rPr>
                        <a:t>Z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246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246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246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246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246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4246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80" name="Line"/>
          <p:cNvSpPr/>
          <p:nvPr/>
        </p:nvSpPr>
        <p:spPr>
          <a:xfrm flipV="1">
            <a:off x="15689953" y="8276077"/>
            <a:ext cx="1270001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1" name="Line"/>
          <p:cNvSpPr/>
          <p:nvPr/>
        </p:nvSpPr>
        <p:spPr>
          <a:xfrm flipV="1">
            <a:off x="15689953" y="10260622"/>
            <a:ext cx="1270001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2" name="Line"/>
          <p:cNvSpPr/>
          <p:nvPr/>
        </p:nvSpPr>
        <p:spPr>
          <a:xfrm flipV="1">
            <a:off x="15689953" y="12245168"/>
            <a:ext cx="1270001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Equation"/>
              <p:cNvSpPr txBox="1"/>
              <p:nvPr/>
            </p:nvSpPr>
            <p:spPr>
              <a:xfrm>
                <a:off x="17469584" y="8015802"/>
                <a:ext cx="782321" cy="52054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bar>
                      <m:r>
                        <a:rPr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sz="5000"/>
              </a:p>
            </p:txBody>
          </p:sp>
        </mc:Choice>
        <mc:Fallback xmlns="">
          <p:sp>
            <p:nvSpPr>
              <p:cNvPr id="28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9584" y="8015802"/>
                <a:ext cx="782321" cy="520549"/>
              </a:xfrm>
              <a:prstGeom prst="rect">
                <a:avLst/>
              </a:prstGeom>
              <a:blipFill>
                <a:blip r:embed="rId2"/>
                <a:stretch>
                  <a:fillRect l="-27419" r="-30645" b="-7619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4" name="Equation"/>
              <p:cNvSpPr txBox="1"/>
              <p:nvPr/>
            </p:nvSpPr>
            <p:spPr>
              <a:xfrm>
                <a:off x="17469584" y="10000349"/>
                <a:ext cx="755651" cy="43497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𝐶𝐵</m:t>
                      </m:r>
                    </m:oMath>
                  </m:oMathPara>
                </a14:m>
                <a:endParaRPr sz="5000"/>
              </a:p>
            </p:txBody>
          </p:sp>
        </mc:Choice>
        <mc:Fallback xmlns="">
          <p:sp>
            <p:nvSpPr>
              <p:cNvPr id="28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9584" y="10000349"/>
                <a:ext cx="755651" cy="434976"/>
              </a:xfrm>
              <a:prstGeom prst="rect">
                <a:avLst/>
              </a:prstGeom>
              <a:blipFill>
                <a:blip r:embed="rId3"/>
                <a:stretch>
                  <a:fillRect l="-28333" r="-33333" b="-8611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5" name="Equation"/>
              <p:cNvSpPr txBox="1"/>
              <p:nvPr/>
            </p:nvSpPr>
            <p:spPr>
              <a:xfrm>
                <a:off x="17471490" y="12032761"/>
                <a:ext cx="751841" cy="42481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𝐵𝐴</m:t>
                      </m:r>
                    </m:oMath>
                  </m:oMathPara>
                </a14:m>
                <a:endParaRPr sz="5000"/>
              </a:p>
            </p:txBody>
          </p:sp>
        </mc:Choice>
        <mc:Fallback xmlns="">
          <p:sp>
            <p:nvSpPr>
              <p:cNvPr id="28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1490" y="12032761"/>
                <a:ext cx="751841" cy="424816"/>
              </a:xfrm>
              <a:prstGeom prst="rect">
                <a:avLst/>
              </a:prstGeom>
              <a:blipFill>
                <a:blip r:embed="rId4"/>
                <a:stretch>
                  <a:fillRect l="-28333" r="-36667" b="-9142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6" name="Arrow"/>
          <p:cNvSpPr/>
          <p:nvPr/>
        </p:nvSpPr>
        <p:spPr>
          <a:xfrm rot="5400000">
            <a:off x="19722414" y="8689131"/>
            <a:ext cx="1913688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4"/>
          </a:solidFill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7" name="Equation"/>
              <p:cNvSpPr txBox="1"/>
              <p:nvPr/>
            </p:nvSpPr>
            <p:spPr>
              <a:xfrm>
                <a:off x="18867538" y="11214699"/>
                <a:ext cx="4948838" cy="53515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bar>
                      <m:r>
                        <a:rPr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𝐶𝐵</m:t>
                      </m:r>
                      <m:r>
                        <a:rPr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𝐵𝐴</m:t>
                      </m:r>
                    </m:oMath>
                  </m:oMathPara>
                </a14:m>
                <a:endParaRPr sz="5000"/>
              </a:p>
            </p:txBody>
          </p:sp>
        </mc:Choice>
        <mc:Fallback xmlns="">
          <p:sp>
            <p:nvSpPr>
              <p:cNvPr id="28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7538" y="11214699"/>
                <a:ext cx="4948838" cy="535154"/>
              </a:xfrm>
              <a:prstGeom prst="rect">
                <a:avLst/>
              </a:prstGeom>
              <a:blipFill>
                <a:blip r:embed="rId5"/>
                <a:stretch>
                  <a:fillRect l="-4359" r="-8974" b="-7209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Designing a 2-input multiplexer"/>
          <p:cNvSpPr txBox="1">
            <a:spLocks noGrp="1"/>
          </p:cNvSpPr>
          <p:nvPr>
            <p:ph type="title"/>
          </p:nvPr>
        </p:nvSpPr>
        <p:spPr>
          <a:xfrm>
            <a:off x="3048722" y="259421"/>
            <a:ext cx="15609095" cy="3036095"/>
          </a:xfrm>
          <a:prstGeom prst="rect">
            <a:avLst/>
          </a:prstGeom>
        </p:spPr>
        <p:txBody>
          <a:bodyPr/>
          <a:lstStyle>
            <a:lvl1pPr>
              <a:defRPr sz="8400"/>
            </a:lvl1pPr>
          </a:lstStyle>
          <a:p>
            <a:r>
              <a:t>Designing a 2-input multiplexer</a:t>
            </a:r>
          </a:p>
        </p:txBody>
      </p:sp>
      <p:pic>
        <p:nvPicPr>
          <p:cNvPr id="290" name="Screen Shot 2020-07-03 at 4.08.58 PM.png" descr="Screen Shot 2020-07-03 at 4.08.58 PM.png"/>
          <p:cNvPicPr>
            <a:picLocks noChangeAspect="1"/>
          </p:cNvPicPr>
          <p:nvPr/>
        </p:nvPicPr>
        <p:blipFill>
          <a:blip r:embed="rId2">
            <a:extLst/>
          </a:blip>
          <a:srcRect l="19143" r="41790" b="61759"/>
          <a:stretch>
            <a:fillRect/>
          </a:stretch>
        </p:blipFill>
        <p:spPr>
          <a:xfrm>
            <a:off x="84821" y="6184312"/>
            <a:ext cx="7814854" cy="5497343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A multiplexer is a combinational logic circuit designed to switch one of the input lines through to a single common output line by the application of a control signal."/>
          <p:cNvSpPr txBox="1">
            <a:spLocks noGrp="1"/>
          </p:cNvSpPr>
          <p:nvPr>
            <p:ph type="body" sz="quarter" idx="1"/>
          </p:nvPr>
        </p:nvSpPr>
        <p:spPr>
          <a:xfrm>
            <a:off x="5163832" y="2601171"/>
            <a:ext cx="14056336" cy="3045343"/>
          </a:xfrm>
          <a:prstGeom prst="rect">
            <a:avLst/>
          </a:prstGeom>
        </p:spPr>
        <p:txBody>
          <a:bodyPr/>
          <a:lstStyle>
            <a:lvl1pPr marL="0" indent="0" algn="just" defTabSz="642937">
              <a:lnSpc>
                <a:spcPts val="7300"/>
              </a:lnSpc>
              <a:spcBef>
                <a:spcPts val="0"/>
              </a:spcBef>
              <a:buSzTx/>
              <a:buNone/>
              <a:defRPr sz="4000"/>
            </a:lvl1pPr>
          </a:lstStyle>
          <a:p>
            <a:r>
              <a:t>A multiplexer is a combinational logic circuit designed to switch one of the input lines through to a single common output line by the application of a control signal.</a:t>
            </a:r>
          </a:p>
        </p:txBody>
      </p:sp>
      <p:graphicFrame>
        <p:nvGraphicFramePr>
          <p:cNvPr id="292" name="Table"/>
          <p:cNvGraphicFramePr/>
          <p:nvPr>
            <p:extLst>
              <p:ext uri="{D42A27DB-BD31-4B8C-83A1-F6EECF244321}">
                <p14:modId xmlns:p14="http://schemas.microsoft.com/office/powerpoint/2010/main" val="104632237"/>
              </p:ext>
            </p:extLst>
          </p:nvPr>
        </p:nvGraphicFramePr>
        <p:xfrm>
          <a:off x="9094344" y="5284441"/>
          <a:ext cx="5277628" cy="7297255"/>
        </p:xfrm>
        <a:graphic>
          <a:graphicData uri="http://schemas.openxmlformats.org/drawingml/2006/table">
            <a:tbl>
              <a:tblPr>
                <a:tableStyleId>{2708684C-4D16-4618-839F-0558EEFCDFE6}</a:tableStyleId>
              </a:tblPr>
              <a:tblGrid>
                <a:gridCol w="1319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9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94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94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4246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ym typeface="Helvetica Neue"/>
                        </a:rPr>
                        <a:t>C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ym typeface="Helvetica Neue"/>
                        </a:rPr>
                        <a:t>B</a:t>
                      </a:r>
                    </a:p>
                  </a:txBody>
                  <a:tcPr marL="50800" marR="50800" marT="50800" marB="50800" anchor="ctr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ym typeface="Helvetica Neue"/>
                        </a:rPr>
                        <a:t>A</a:t>
                      </a:r>
                    </a:p>
                  </a:txBody>
                  <a:tcPr marL="50800" marR="50800" marT="50800" marB="50800" anchor="ctr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3000" b="1" dirty="0">
                          <a:sym typeface="Helvetica Neue"/>
                        </a:rPr>
                        <a:t>Y</a:t>
                      </a:r>
                      <a:endParaRPr sz="3000" b="1" dirty="0"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246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246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246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246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246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4246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dirty="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93" name="Equation"/>
              <p:cNvSpPr txBox="1"/>
              <p:nvPr/>
            </p:nvSpPr>
            <p:spPr>
              <a:xfrm>
                <a:off x="17186110" y="11989522"/>
                <a:ext cx="5382756" cy="86004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5000" b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lang="ar-AE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ar-AE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bar>
                      <m:r>
                        <a:rPr lang="ar-AE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ar-AE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𝐶𝐵</m:t>
                      </m:r>
                      <m:r>
                        <a:rPr lang="ar-AE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𝐵𝐴</m:t>
                      </m:r>
                    </m:oMath>
                  </m:oMathPara>
                </a14:m>
                <a:endParaRPr sz="5000" dirty="0"/>
              </a:p>
            </p:txBody>
          </p:sp>
        </mc:Choice>
        <mc:Fallback xmlns="">
          <p:sp>
            <p:nvSpPr>
              <p:cNvPr id="29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6110" y="11989522"/>
                <a:ext cx="5382756" cy="860044"/>
              </a:xfrm>
              <a:prstGeom prst="rect">
                <a:avLst/>
              </a:prstGeom>
              <a:blipFill>
                <a:blip r:embed="rId3"/>
                <a:stretch>
                  <a:fillRect l="-1647" r="-1647" b="-724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4" name="Arrow"/>
          <p:cNvSpPr/>
          <p:nvPr/>
        </p:nvSpPr>
        <p:spPr>
          <a:xfrm>
            <a:off x="6570114" y="8298069"/>
            <a:ext cx="1913688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4"/>
          </a:solidFill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95" name="Screen Shot 2020-07-08 at 9.18.19 PM.png" descr="Screen Shot 2020-07-08 at 9.18.19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937305" y="5984083"/>
            <a:ext cx="9446449" cy="56678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Multiplexers can be generalized to more data inputs inputs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r>
              <a:t>Multiplexers can be generalized to more data inputs inputs…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8" name="Multiplexers can be generalized to   data inputs and   select inputs"/>
              <p:cNvSpPr txBox="1">
                <a:spLocks noGrp="1"/>
              </p:cNvSpPr>
              <p:nvPr>
                <p:ph type="body" sz="quarter" idx="1"/>
              </p:nvPr>
            </p:nvSpPr>
            <p:spPr>
              <a:xfrm>
                <a:off x="785212" y="5647506"/>
                <a:ext cx="5319650" cy="3182782"/>
              </a:xfrm>
              <a:prstGeom prst="rect">
                <a:avLst/>
              </a:prstGeom>
            </p:spPr>
            <p:txBody>
              <a:bodyPr/>
              <a:lstStyle/>
              <a:p>
                <a:pPr marL="0" indent="0">
                  <a:buSzTx/>
                  <a:buNone/>
                </a:pPr>
                <a:r>
                  <a:t>Multiplexers can be generalized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5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5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sz="5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t> data inputs and </a:t>
                </a:r>
                <a14:m>
                  <m:oMath xmlns:m="http://schemas.openxmlformats.org/officeDocument/2006/math">
                    <m:r>
                      <a:rPr sz="5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t> select inputs</a:t>
                </a:r>
              </a:p>
            </p:txBody>
          </p:sp>
        </mc:Choice>
        <mc:Fallback xmlns="">
          <p:sp>
            <p:nvSpPr>
              <p:cNvPr id="298" name="Multiplexers can be generalized to   data inputs and   select inputs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785212" y="5647506"/>
                <a:ext cx="5319650" cy="3182782"/>
              </a:xfrm>
              <a:prstGeom prst="rect">
                <a:avLst/>
              </a:prstGeom>
              <a:blipFill>
                <a:blip r:embed="rId2"/>
                <a:stretch>
                  <a:fillRect l="-5000" t="-1594" r="-2381" b="-7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9" name="Screen Shot 2020-07-03 at 4.08.58 PM.png" descr="Screen Shot 2020-07-03 at 4.08.58 PM.png"/>
          <p:cNvPicPr>
            <a:picLocks noChangeAspect="1"/>
          </p:cNvPicPr>
          <p:nvPr/>
        </p:nvPicPr>
        <p:blipFill>
          <a:blip r:embed="rId3">
            <a:extLst/>
          </a:blip>
          <a:srcRect l="12963" t="61011" r="63234" b="3210"/>
          <a:stretch>
            <a:fillRect/>
          </a:stretch>
        </p:blipFill>
        <p:spPr>
          <a:xfrm>
            <a:off x="6642081" y="4281927"/>
            <a:ext cx="8202132" cy="885979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Screen Shot 2020-07-03 at 4.08.58 PM.png" descr="Screen Shot 2020-07-03 at 4.08.58 PM.png"/>
          <p:cNvPicPr>
            <a:picLocks noChangeAspect="1"/>
          </p:cNvPicPr>
          <p:nvPr/>
        </p:nvPicPr>
        <p:blipFill>
          <a:blip r:embed="rId3">
            <a:extLst/>
          </a:blip>
          <a:srcRect l="62184" t="61655"/>
          <a:stretch>
            <a:fillRect/>
          </a:stretch>
        </p:blipFill>
        <p:spPr>
          <a:xfrm>
            <a:off x="14703310" y="6056810"/>
            <a:ext cx="10302567" cy="7507325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Also implemented as a tree of smaller multiplexers"/>
          <p:cNvSpPr txBox="1"/>
          <p:nvPr/>
        </p:nvSpPr>
        <p:spPr>
          <a:xfrm>
            <a:off x="16016992" y="3056719"/>
            <a:ext cx="6561006" cy="395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>
              <a:spcBef>
                <a:spcPts val="5900"/>
              </a:spcBef>
              <a:defRPr sz="4400" b="0"/>
            </a:lvl1pPr>
          </a:lstStyle>
          <a:p>
            <a:r>
              <a:t>Also implemented as a tree of smaller multiplexers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8" grpId="4" animBg="1" advAuto="0"/>
      <p:bldP spid="299" grpId="1" animBg="1" advAuto="0"/>
      <p:bldP spid="300" grpId="2" animBg="1" advAuto="0"/>
      <p:bldP spid="301" grpId="3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Lab: 4-input multiplex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r>
              <a:t>Lab: 4-input multiplexer</a:t>
            </a:r>
          </a:p>
        </p:txBody>
      </p:sp>
      <p:sp>
        <p:nvSpPr>
          <p:cNvPr id="304" name="Design a multiplexer that switches one of the 4 input lines through a single output line using 2 lector bits."/>
          <p:cNvSpPr txBox="1">
            <a:spLocks noGrp="1"/>
          </p:cNvSpPr>
          <p:nvPr>
            <p:ph type="body" sz="quarter" idx="1"/>
          </p:nvPr>
        </p:nvSpPr>
        <p:spPr>
          <a:xfrm>
            <a:off x="3810406" y="1946147"/>
            <a:ext cx="16763188" cy="2712033"/>
          </a:xfrm>
          <a:prstGeom prst="rect">
            <a:avLst/>
          </a:prstGeom>
        </p:spPr>
        <p:txBody>
          <a:bodyPr/>
          <a:lstStyle>
            <a:lvl1pPr marL="0" indent="0" algn="just" defTabSz="642937">
              <a:lnSpc>
                <a:spcPts val="7300"/>
              </a:lnSpc>
              <a:spcBef>
                <a:spcPts val="0"/>
              </a:spcBef>
              <a:buSzTx/>
              <a:buNone/>
              <a:defRPr sz="4000"/>
            </a:lvl1pPr>
          </a:lstStyle>
          <a:p>
            <a:r>
              <a:t>Design a multiplexer that switches one of the 4 input lines through a single output line using 2 lector bits.</a:t>
            </a:r>
          </a:p>
        </p:txBody>
      </p:sp>
      <p:graphicFrame>
        <p:nvGraphicFramePr>
          <p:cNvPr id="305" name="Table"/>
          <p:cNvGraphicFramePr/>
          <p:nvPr/>
        </p:nvGraphicFramePr>
        <p:xfrm>
          <a:off x="2142180" y="5127047"/>
          <a:ext cx="7845551" cy="5072770"/>
        </p:xfrm>
        <a:graphic>
          <a:graphicData uri="http://schemas.openxmlformats.org/drawingml/2006/table">
            <a:tbl>
              <a:tblPr>
                <a:tableStyleId>{2708684C-4D16-4618-839F-0558EEFCDFE6}</a:tableStyleId>
              </a:tblPr>
              <a:tblGrid>
                <a:gridCol w="11207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07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0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0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07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07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01455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olidFill>
                            <a:schemeClr val="accent1"/>
                          </a:solidFill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olidFill>
                            <a:schemeClr val="accent1"/>
                          </a:solidFill>
                          <a:sym typeface="Helvetica Neue"/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A</a:t>
                      </a:r>
                    </a:p>
                  </a:txBody>
                  <a:tcPr marL="50800" marR="50800" marT="50800" marB="50800" anchor="ctr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B</a:t>
                      </a:r>
                    </a:p>
                  </a:txBody>
                  <a:tcPr marL="50800" marR="50800" marT="50800" marB="50800" anchor="ctr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C</a:t>
                      </a:r>
                    </a:p>
                  </a:txBody>
                  <a:tcPr marL="50800" marR="50800" marT="50800" marB="50800" anchor="ctr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D</a:t>
                      </a:r>
                    </a:p>
                  </a:txBody>
                  <a:tcPr marL="50800" marR="50800" marT="50800" marB="50800" anchor="ctr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olidFill>
                            <a:schemeClr val="accent3">
                              <a:hueOff val="362282"/>
                              <a:satOff val="31803"/>
                              <a:lumOff val="-18242"/>
                            </a:schemeClr>
                          </a:solidFill>
                          <a:sym typeface="Helvetica Neue"/>
                        </a:rPr>
                        <a:t>Q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455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455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455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455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51401" y="4152896"/>
            <a:ext cx="8693285" cy="6548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t="74610" r="40002"/>
          <a:stretch>
            <a:fillRect/>
          </a:stretch>
        </p:blipFill>
        <p:spPr>
          <a:xfrm>
            <a:off x="9538365" y="9301330"/>
            <a:ext cx="8836000" cy="38970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olution:"/>
          <p:cNvSpPr txBox="1">
            <a:spLocks noGrp="1"/>
          </p:cNvSpPr>
          <p:nvPr>
            <p:ph type="title"/>
          </p:nvPr>
        </p:nvSpPr>
        <p:spPr>
          <a:xfrm>
            <a:off x="1822636" y="357187"/>
            <a:ext cx="9836566" cy="3036095"/>
          </a:xfrm>
          <a:prstGeom prst="rect">
            <a:avLst/>
          </a:prstGeom>
        </p:spPr>
        <p:txBody>
          <a:bodyPr/>
          <a:lstStyle>
            <a:lvl1pPr>
              <a:defRPr sz="8400"/>
            </a:lvl1pPr>
          </a:lstStyle>
          <a:p>
            <a:r>
              <a:t>Solution:</a:t>
            </a:r>
          </a:p>
        </p:txBody>
      </p:sp>
      <p:graphicFrame>
        <p:nvGraphicFramePr>
          <p:cNvPr id="310" name="Table"/>
          <p:cNvGraphicFramePr/>
          <p:nvPr/>
        </p:nvGraphicFramePr>
        <p:xfrm>
          <a:off x="2435477" y="4321614"/>
          <a:ext cx="7845551" cy="5072770"/>
        </p:xfrm>
        <a:graphic>
          <a:graphicData uri="http://schemas.openxmlformats.org/drawingml/2006/table">
            <a:tbl>
              <a:tblPr>
                <a:tableStyleId>{2708684C-4D16-4618-839F-0558EEFCDFE6}</a:tableStyleId>
              </a:tblPr>
              <a:tblGrid>
                <a:gridCol w="11207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07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0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0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07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07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01455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olidFill>
                            <a:schemeClr val="accent1"/>
                          </a:solidFill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olidFill>
                            <a:schemeClr val="accent1"/>
                          </a:solidFill>
                          <a:sym typeface="Helvetica Neue"/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A</a:t>
                      </a:r>
                    </a:p>
                  </a:txBody>
                  <a:tcPr marL="50800" marR="50800" marT="50800" marB="50800" anchor="ctr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B</a:t>
                      </a:r>
                    </a:p>
                  </a:txBody>
                  <a:tcPr marL="50800" marR="50800" marT="50800" marB="50800" anchor="ctr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C</a:t>
                      </a:r>
                    </a:p>
                  </a:txBody>
                  <a:tcPr marL="50800" marR="50800" marT="50800" marB="50800" anchor="ctr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D</a:t>
                      </a:r>
                    </a:p>
                  </a:txBody>
                  <a:tcPr marL="50800" marR="50800" marT="50800" marB="50800" anchor="ctr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olidFill>
                            <a:schemeClr val="accent3">
                              <a:hueOff val="362282"/>
                              <a:satOff val="31803"/>
                              <a:lumOff val="-18242"/>
                            </a:schemeClr>
                          </a:solidFill>
                          <a:sym typeface="Helvetica Neue"/>
                        </a:rPr>
                        <a:t>Q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455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455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455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455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Equation"/>
              <p:cNvSpPr txBox="1"/>
              <p:nvPr/>
            </p:nvSpPr>
            <p:spPr>
              <a:xfrm>
                <a:off x="1414112" y="11495544"/>
                <a:ext cx="9888286" cy="76437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6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sz="6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sz="6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sz="6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bar>
                      <m:bar>
                        <m:barPr>
                          <m:pos m:val="top"/>
                          <m:ctrlPr>
                            <a:rPr sz="6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sz="6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bar>
                      <m:r>
                        <a:rPr sz="6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6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bar>
                        <m:barPr>
                          <m:pos m:val="top"/>
                          <m:ctrlPr>
                            <a:rPr sz="6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sz="6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bar>
                      <m:r>
                        <a:rPr sz="6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𝑌𝐵</m:t>
                      </m:r>
                      <m:r>
                        <a:rPr sz="6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6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bar>
                        <m:barPr>
                          <m:pos m:val="top"/>
                          <m:ctrlPr>
                            <a:rPr sz="6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sz="6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bar>
                      <m:r>
                        <a:rPr sz="6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sz="6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6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𝑋𝑌𝐷</m:t>
                      </m:r>
                    </m:oMath>
                  </m:oMathPara>
                </a14:m>
                <a:endParaRPr sz="6200"/>
              </a:p>
            </p:txBody>
          </p:sp>
        </mc:Choice>
        <mc:Fallback xmlns="">
          <p:sp>
            <p:nvSpPr>
              <p:cNvPr id="31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112" y="11495544"/>
                <a:ext cx="9888286" cy="764378"/>
              </a:xfrm>
              <a:prstGeom prst="rect">
                <a:avLst/>
              </a:prstGeom>
              <a:blipFill>
                <a:blip r:embed="rId2"/>
                <a:stretch>
                  <a:fillRect l="-3333" r="-8974" b="-7868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2" name="Screen Shot 2020-07-08 at 9.40.48 PM.png" descr="Screen Shot 2020-07-08 at 9.40.4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12773" y="1748177"/>
            <a:ext cx="12458234" cy="102196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" grpId="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NOT gate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NOT gate</a:t>
            </a:r>
          </a:p>
          <a:p>
            <a:pPr>
              <a:defRPr sz="7000"/>
            </a:pPr>
            <a:r>
              <a:t>(1 input gate)</a:t>
            </a:r>
          </a:p>
        </p:txBody>
      </p:sp>
      <p:graphicFrame>
        <p:nvGraphicFramePr>
          <p:cNvPr id="128" name="Table"/>
          <p:cNvGraphicFramePr/>
          <p:nvPr/>
        </p:nvGraphicFramePr>
        <p:xfrm>
          <a:off x="12893633" y="6497549"/>
          <a:ext cx="6787982" cy="5022870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3393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39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7429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OUT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429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429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9" name="Truth table"/>
          <p:cNvSpPr txBox="1"/>
          <p:nvPr/>
        </p:nvSpPr>
        <p:spPr>
          <a:xfrm>
            <a:off x="15107678" y="5689298"/>
            <a:ext cx="2354733" cy="651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400"/>
            </a:lvl1pPr>
          </a:lstStyle>
          <a:p>
            <a:r>
              <a:t>Truth table</a:t>
            </a:r>
          </a:p>
        </p:txBody>
      </p:sp>
      <p:pic>
        <p:nvPicPr>
          <p:cNvPr id="1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3928" y="7444409"/>
            <a:ext cx="8677762" cy="3123994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Rectangle"/>
          <p:cNvSpPr/>
          <p:nvPr/>
        </p:nvSpPr>
        <p:spPr>
          <a:xfrm>
            <a:off x="9697941" y="5438580"/>
            <a:ext cx="1785938" cy="115248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Rectangle"/>
          <p:cNvSpPr/>
          <p:nvPr/>
        </p:nvSpPr>
        <p:spPr>
          <a:xfrm>
            <a:off x="10184679" y="3599653"/>
            <a:ext cx="4014642" cy="2169637"/>
          </a:xfrm>
          <a:prstGeom prst="rect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  <a:effectLst>
            <a:outerShdw blurRad="266700" dir="5400000" rotWithShape="0">
              <a:srgbClr val="000000"/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30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Equation"/>
              <p:cNvSpPr txBox="1"/>
              <p:nvPr/>
            </p:nvSpPr>
            <p:spPr>
              <a:xfrm>
                <a:off x="11815202" y="4282540"/>
                <a:ext cx="755988" cy="80641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sz="7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sz="7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bar>
                    </m:oMath>
                  </m:oMathPara>
                </a14:m>
                <a:endParaRPr sz="7900"/>
              </a:p>
            </p:txBody>
          </p:sp>
        </mc:Choice>
        <mc:Fallback xmlns="">
          <p:sp>
            <p:nvSpPr>
              <p:cNvPr id="13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5202" y="4282540"/>
                <a:ext cx="755988" cy="806414"/>
              </a:xfrm>
              <a:prstGeom prst="rect">
                <a:avLst/>
              </a:prstGeom>
              <a:blipFill>
                <a:blip r:embed="rId3"/>
                <a:stretch>
                  <a:fillRect l="-34426" r="-34426" b="-7846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1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ND ga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AND gate</a:t>
            </a:r>
          </a:p>
        </p:txBody>
      </p:sp>
      <p:graphicFrame>
        <p:nvGraphicFramePr>
          <p:cNvPr id="136" name="Table"/>
          <p:cNvGraphicFramePr/>
          <p:nvPr/>
        </p:nvGraphicFramePr>
        <p:xfrm>
          <a:off x="13291656" y="5592783"/>
          <a:ext cx="6841251" cy="6138600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22804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04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04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 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 2</a:t>
                      </a: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OUT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61741" y="6894549"/>
            <a:ext cx="7059814" cy="3529908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Rectangle"/>
          <p:cNvSpPr/>
          <p:nvPr/>
        </p:nvSpPr>
        <p:spPr>
          <a:xfrm>
            <a:off x="10184679" y="2922961"/>
            <a:ext cx="4014642" cy="2169637"/>
          </a:xfrm>
          <a:prstGeom prst="rect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  <a:effectLst>
            <a:outerShdw blurRad="266700" dir="5400000" rotWithShape="0">
              <a:srgbClr val="000000"/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30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Equation"/>
              <p:cNvSpPr txBox="1"/>
              <p:nvPr/>
            </p:nvSpPr>
            <p:spPr>
              <a:xfrm>
                <a:off x="11201154" y="3673237"/>
                <a:ext cx="1987984" cy="67120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7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7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sz="7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sz="7900"/>
              </a:p>
            </p:txBody>
          </p:sp>
        </mc:Choice>
        <mc:Fallback xmlns="">
          <p:sp>
            <p:nvSpPr>
              <p:cNvPr id="13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1154" y="3673237"/>
                <a:ext cx="1987984" cy="671209"/>
              </a:xfrm>
              <a:prstGeom prst="rect">
                <a:avLst/>
              </a:prstGeom>
              <a:blipFill>
                <a:blip r:embed="rId3"/>
                <a:stretch>
                  <a:fillRect l="-16456" r="-18354" b="-9444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Truth table"/>
          <p:cNvSpPr txBox="1"/>
          <p:nvPr/>
        </p:nvSpPr>
        <p:spPr>
          <a:xfrm>
            <a:off x="15534916" y="4692261"/>
            <a:ext cx="2354733" cy="651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400"/>
            </a:lvl1pPr>
          </a:lstStyle>
          <a:p>
            <a:r>
              <a:t>Truth table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1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AND gate"/>
          <p:cNvSpPr txBox="1">
            <a:spLocks noGrp="1"/>
          </p:cNvSpPr>
          <p:nvPr>
            <p:ph type="title"/>
          </p:nvPr>
        </p:nvSpPr>
        <p:spPr>
          <a:xfrm>
            <a:off x="4387453" y="71437"/>
            <a:ext cx="15609094" cy="3036095"/>
          </a:xfrm>
          <a:prstGeom prst="rect">
            <a:avLst/>
          </a:prstGeom>
        </p:spPr>
        <p:txBody>
          <a:bodyPr/>
          <a:lstStyle/>
          <a:p>
            <a:r>
              <a:t>NAND gate</a:t>
            </a:r>
          </a:p>
        </p:txBody>
      </p:sp>
      <p:graphicFrame>
        <p:nvGraphicFramePr>
          <p:cNvPr id="143" name="Table"/>
          <p:cNvGraphicFramePr/>
          <p:nvPr/>
        </p:nvGraphicFramePr>
        <p:xfrm>
          <a:off x="13291656" y="5005717"/>
          <a:ext cx="6841251" cy="6138600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22804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04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04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 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 2</a:t>
                      </a: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OUT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4968" y="7731085"/>
            <a:ext cx="3914848" cy="19574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05718" y="4027491"/>
            <a:ext cx="5842682" cy="2434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68197" y="7835070"/>
            <a:ext cx="4859592" cy="1749454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="/>
          <p:cNvSpPr txBox="1"/>
          <p:nvPr/>
        </p:nvSpPr>
        <p:spPr>
          <a:xfrm>
            <a:off x="6924633" y="6853720"/>
            <a:ext cx="1404851" cy="1283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7600"/>
            </a:lvl1pPr>
          </a:lstStyle>
          <a:p>
            <a:r>
              <a:t>=</a:t>
            </a:r>
          </a:p>
        </p:txBody>
      </p:sp>
      <p:sp>
        <p:nvSpPr>
          <p:cNvPr id="148" name="Rectangle"/>
          <p:cNvSpPr/>
          <p:nvPr/>
        </p:nvSpPr>
        <p:spPr>
          <a:xfrm>
            <a:off x="10184679" y="2533807"/>
            <a:ext cx="4014642" cy="2169637"/>
          </a:xfrm>
          <a:prstGeom prst="rect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  <a:effectLst>
            <a:outerShdw blurRad="266700" dir="5400000" rotWithShape="0">
              <a:srgbClr val="000000"/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30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Equation"/>
              <p:cNvSpPr txBox="1"/>
              <p:nvPr/>
            </p:nvSpPr>
            <p:spPr>
              <a:xfrm>
                <a:off x="11190151" y="3216695"/>
                <a:ext cx="2010057" cy="80641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sz="7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sz="7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sz="7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sz="7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bar>
                    </m:oMath>
                  </m:oMathPara>
                </a14:m>
                <a:endParaRPr sz="7900"/>
              </a:p>
            </p:txBody>
          </p:sp>
        </mc:Choice>
        <mc:Fallback xmlns="">
          <p:sp>
            <p:nvSpPr>
              <p:cNvPr id="14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0151" y="3216695"/>
                <a:ext cx="2010057" cy="806413"/>
              </a:xfrm>
              <a:prstGeom prst="rect">
                <a:avLst/>
              </a:prstGeom>
              <a:blipFill>
                <a:blip r:embed="rId5"/>
                <a:stretch>
                  <a:fillRect l="-16352" r="-18239" b="-7846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OR ga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OR gate</a:t>
            </a:r>
          </a:p>
        </p:txBody>
      </p:sp>
      <p:graphicFrame>
        <p:nvGraphicFramePr>
          <p:cNvPr id="152" name="Table"/>
          <p:cNvGraphicFramePr/>
          <p:nvPr/>
        </p:nvGraphicFramePr>
        <p:xfrm>
          <a:off x="13291656" y="5699522"/>
          <a:ext cx="6841251" cy="6138600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22804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04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04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 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 2</a:t>
                      </a: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OUT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59163" y="6515881"/>
            <a:ext cx="7894981" cy="3292117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Rectangle"/>
          <p:cNvSpPr/>
          <p:nvPr/>
        </p:nvSpPr>
        <p:spPr>
          <a:xfrm>
            <a:off x="10184679" y="3003015"/>
            <a:ext cx="4014642" cy="2169638"/>
          </a:xfrm>
          <a:prstGeom prst="rect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  <a:effectLst>
            <a:outerShdw blurRad="266700" dir="5400000" rotWithShape="0">
              <a:srgbClr val="000000"/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30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Equation"/>
              <p:cNvSpPr txBox="1"/>
              <p:nvPr/>
            </p:nvSpPr>
            <p:spPr>
              <a:xfrm>
                <a:off x="11295276" y="3647778"/>
                <a:ext cx="1799141" cy="88290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7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7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sz="7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sz="7900"/>
              </a:p>
            </p:txBody>
          </p:sp>
        </mc:Choice>
        <mc:Fallback xmlns="">
          <p:sp>
            <p:nvSpPr>
              <p:cNvPr id="15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5276" y="3647778"/>
                <a:ext cx="1799141" cy="882905"/>
              </a:xfrm>
              <a:prstGeom prst="rect">
                <a:avLst/>
              </a:prstGeom>
              <a:blipFill>
                <a:blip r:embed="rId3"/>
                <a:stretch>
                  <a:fillRect l="-13986" r="-12587" b="-8450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1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NOR ga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NOR gate</a:t>
            </a:r>
          </a:p>
        </p:txBody>
      </p:sp>
      <p:graphicFrame>
        <p:nvGraphicFramePr>
          <p:cNvPr id="158" name="Table"/>
          <p:cNvGraphicFramePr/>
          <p:nvPr/>
        </p:nvGraphicFramePr>
        <p:xfrm>
          <a:off x="13291656" y="5005717"/>
          <a:ext cx="6841251" cy="6138600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22804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04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04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 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 2</a:t>
                      </a: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OUT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8971" y="4040304"/>
            <a:ext cx="5842682" cy="2434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71451" y="7869995"/>
            <a:ext cx="4859592" cy="1749454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="/>
          <p:cNvSpPr txBox="1"/>
          <p:nvPr/>
        </p:nvSpPr>
        <p:spPr>
          <a:xfrm>
            <a:off x="7327887" y="6888645"/>
            <a:ext cx="1404851" cy="1283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7600"/>
            </a:lvl1pPr>
          </a:lstStyle>
          <a:p>
            <a:r>
              <a:t>=</a:t>
            </a:r>
          </a:p>
        </p:txBody>
      </p:sp>
      <p:sp>
        <p:nvSpPr>
          <p:cNvPr id="162" name="Rectangle"/>
          <p:cNvSpPr/>
          <p:nvPr/>
        </p:nvSpPr>
        <p:spPr>
          <a:xfrm>
            <a:off x="10184679" y="2712401"/>
            <a:ext cx="4014642" cy="2169637"/>
          </a:xfrm>
          <a:prstGeom prst="rect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  <a:effectLst>
            <a:outerShdw blurRad="266700" dir="5400000" rotWithShape="0">
              <a:srgbClr val="000000"/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30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Equation"/>
              <p:cNvSpPr txBox="1"/>
              <p:nvPr/>
            </p:nvSpPr>
            <p:spPr>
              <a:xfrm>
                <a:off x="11284275" y="3289775"/>
                <a:ext cx="1821214" cy="101811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sz="7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sz="7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sz="7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sz="7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bar>
                    </m:oMath>
                  </m:oMathPara>
                </a14:m>
                <a:endParaRPr sz="7900"/>
              </a:p>
            </p:txBody>
          </p:sp>
        </mc:Choice>
        <mc:Fallback xmlns="">
          <p:sp>
            <p:nvSpPr>
              <p:cNvPr id="16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4275" y="3289775"/>
                <a:ext cx="1821214" cy="1018110"/>
              </a:xfrm>
              <a:prstGeom prst="rect">
                <a:avLst/>
              </a:prstGeom>
              <a:blipFill>
                <a:blip r:embed="rId4"/>
                <a:stretch>
                  <a:fillRect l="-13889" r="-11806" b="-7777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02765" y="7697716"/>
            <a:ext cx="5021122" cy="2093750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Rectangle"/>
          <p:cNvSpPr/>
          <p:nvPr/>
        </p:nvSpPr>
        <p:spPr>
          <a:xfrm>
            <a:off x="7748238" y="8237278"/>
            <a:ext cx="564149" cy="101488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XOR gate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788669">
              <a:defRPr sz="10752"/>
            </a:pPr>
            <a:r>
              <a:t>XOR gate</a:t>
            </a:r>
          </a:p>
          <a:p>
            <a:pPr defTabSz="788669">
              <a:defRPr sz="8064"/>
            </a:pPr>
            <a:r>
              <a:t>(Exclusive OR gate)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4725" y="7476886"/>
            <a:ext cx="7505694" cy="3752847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69" name="Table"/>
          <p:cNvGraphicFramePr/>
          <p:nvPr>
            <p:extLst>
              <p:ext uri="{D42A27DB-BD31-4B8C-83A1-F6EECF244321}">
                <p14:modId xmlns:p14="http://schemas.microsoft.com/office/powerpoint/2010/main" val="2483418590"/>
              </p:ext>
            </p:extLst>
          </p:nvPr>
        </p:nvGraphicFramePr>
        <p:xfrm>
          <a:off x="13318340" y="6286588"/>
          <a:ext cx="6841251" cy="6138600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22804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04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04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 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 2</a:t>
                      </a: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OUT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3000" b="1" dirty="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3000" b="1" dirty="0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3000" b="1" dirty="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3000" b="1" dirty="0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3000" b="1" dirty="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3000" b="1" dirty="0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3000" b="1" dirty="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3000" b="1" dirty="0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0" name="Rectangle"/>
          <p:cNvSpPr/>
          <p:nvPr/>
        </p:nvSpPr>
        <p:spPr>
          <a:xfrm>
            <a:off x="10184679" y="3429973"/>
            <a:ext cx="4014642" cy="2169637"/>
          </a:xfrm>
          <a:prstGeom prst="rect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  <a:effectLst>
            <a:outerShdw blurRad="266700" dir="5400000" rotWithShape="0">
              <a:srgbClr val="000000"/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30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Equation"/>
              <p:cNvSpPr txBox="1"/>
              <p:nvPr/>
            </p:nvSpPr>
            <p:spPr>
              <a:xfrm>
                <a:off x="10923119" y="4120741"/>
                <a:ext cx="2545819" cy="79060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7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7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sz="7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sz="7900"/>
              </a:p>
            </p:txBody>
          </p:sp>
        </mc:Choice>
        <mc:Fallback xmlns="">
          <p:sp>
            <p:nvSpPr>
              <p:cNvPr id="17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3119" y="4120741"/>
                <a:ext cx="2545819" cy="790602"/>
              </a:xfrm>
              <a:prstGeom prst="rect">
                <a:avLst/>
              </a:prstGeom>
              <a:blipFill>
                <a:blip r:embed="rId3"/>
                <a:stretch>
                  <a:fillRect l="-12871" r="-20792" b="-9365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1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XOR gate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788669">
              <a:defRPr sz="10752"/>
            </a:pPr>
            <a:r>
              <a:t>XOR gate</a:t>
            </a:r>
          </a:p>
          <a:p>
            <a:pPr defTabSz="788669">
              <a:defRPr sz="8064"/>
            </a:pPr>
            <a:r>
              <a:t>(Exclusive OR gate)</a:t>
            </a: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39954" y="6121539"/>
            <a:ext cx="7348623" cy="27930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71106" y="5242975"/>
            <a:ext cx="9808804" cy="5658926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Is equivalent to…"/>
          <p:cNvSpPr txBox="1"/>
          <p:nvPr/>
        </p:nvSpPr>
        <p:spPr>
          <a:xfrm>
            <a:off x="10436186" y="12168943"/>
            <a:ext cx="3511628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Is equivalent to…</a:t>
            </a:r>
          </a:p>
        </p:txBody>
      </p:sp>
      <p:sp>
        <p:nvSpPr>
          <p:cNvPr id="177" name="="/>
          <p:cNvSpPr txBox="1"/>
          <p:nvPr/>
        </p:nvSpPr>
        <p:spPr>
          <a:xfrm>
            <a:off x="10908594" y="6683980"/>
            <a:ext cx="542495" cy="166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0000"/>
            </a:lvl1pPr>
          </a:lstStyle>
          <a:p>
            <a:r>
              <a:t>=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1" animBg="1" advAuto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1075</Words>
  <Application>Microsoft Macintosh PowerPoint</Application>
  <PresentationFormat>Custom</PresentationFormat>
  <Paragraphs>507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Cambria Math</vt:lpstr>
      <vt:lpstr>Helvetica Light</vt:lpstr>
      <vt:lpstr>Helvetica Neue</vt:lpstr>
      <vt:lpstr>Helvetica Neue Light</vt:lpstr>
      <vt:lpstr>Helvetica Neue Medium</vt:lpstr>
      <vt:lpstr>Helvetica Neue Thin</vt:lpstr>
      <vt:lpstr>White</vt:lpstr>
      <vt:lpstr>The Coding School’s 2020 Quantum Computing Summer Camp</vt:lpstr>
      <vt:lpstr>Basic gates repertoire</vt:lpstr>
      <vt:lpstr>NOT gate (1 input gate)</vt:lpstr>
      <vt:lpstr>AND gate</vt:lpstr>
      <vt:lpstr>NAND gate</vt:lpstr>
      <vt:lpstr>OR gate</vt:lpstr>
      <vt:lpstr>NOR gate</vt:lpstr>
      <vt:lpstr>XOR gate (Exclusive OR gate)</vt:lpstr>
      <vt:lpstr>XOR gate (Exclusive OR gate)</vt:lpstr>
      <vt:lpstr>XNOR gate</vt:lpstr>
      <vt:lpstr>Exercise: There are only so many gates…</vt:lpstr>
      <vt:lpstr>Boolean Algebra Rules</vt:lpstr>
      <vt:lpstr>De Morgan’s Theorem</vt:lpstr>
      <vt:lpstr>De Morgan’s Laws In class exercise: (Truth table verification)</vt:lpstr>
      <vt:lpstr> Synthesis of Combinational Logic</vt:lpstr>
      <vt:lpstr>Functional specifications</vt:lpstr>
      <vt:lpstr>A design approach</vt:lpstr>
      <vt:lpstr>In class-exercise: Binary adder</vt:lpstr>
      <vt:lpstr>In class-exercise Adding two binary numbers</vt:lpstr>
      <vt:lpstr>Truth tables with “Don’t Cares”</vt:lpstr>
      <vt:lpstr>Designing a 2-input multiplexer</vt:lpstr>
      <vt:lpstr>Multiplexers can be generalized to more data inputs inputs…</vt:lpstr>
      <vt:lpstr>Lab: 4-input multiplexer</vt:lpstr>
      <vt:lpstr>Solution: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Coding School’s 2020 Quantum Computing Summer Camp</dc:title>
  <cp:lastModifiedBy>Microsoft Office User</cp:lastModifiedBy>
  <cp:revision>5</cp:revision>
  <dcterms:modified xsi:type="dcterms:W3CDTF">2020-07-13T17:55:46Z</dcterms:modified>
</cp:coreProperties>
</file>